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74" r:id="rId63"/>
    <p:sldId id="364" r:id="rId64"/>
    <p:sldId id="365" r:id="rId65"/>
    <p:sldId id="366" r:id="rId66"/>
    <p:sldId id="367" r:id="rId67"/>
    <p:sldId id="368" r:id="rId68"/>
    <p:sldId id="369"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8"/>
    <p:restoredTop sz="70839"/>
  </p:normalViewPr>
  <p:slideViewPr>
    <p:cSldViewPr snapToGrid="0" snapToObjects="1">
      <p:cViewPr varScale="1">
        <p:scale>
          <a:sx n="91" d="100"/>
          <a:sy n="91" d="100"/>
        </p:scale>
        <p:origin x="256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a:t>To motivate my research, here is a paragraph I took from PubMed, which is an online repository for medical publications, and we want to extract information from it.</a:t>
            </a:r>
          </a:p>
          <a:p>
            <a:r>
              <a:rPr lang="en-US" altLang="zh-CN" baseline="0" dirty="0"/>
              <a:t>If you take 3 sec. to skim through: audience should agree that</a:t>
            </a:r>
            <a:r>
              <a:rPr lang="en-US" baseline="0" dirty="0"/>
              <a:t> this passage is somewhat obscure</a:t>
            </a:r>
          </a:p>
          <a:p>
            <a:r>
              <a:rPr lang="en-US" baseline="0" dirty="0"/>
              <a:t>And let’s see what information you can extract</a:t>
            </a:r>
          </a:p>
          <a:p>
            <a:endParaRPr lang="en-US" baseline="0" dirty="0"/>
          </a:p>
          <a:p>
            <a:r>
              <a:rPr lang="en-US" dirty="0"/>
              <a:t>Lead</a:t>
            </a:r>
            <a:r>
              <a:rPr lang="en-US" baseline="0" dirty="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complexity for the</a:t>
            </a:r>
            <a:r>
              <a:rPr lang="en-US" baseline="0" dirty="0"/>
              <a:t> problem with k possible tags, and n sequence length?</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35</a:t>
            </a:fld>
            <a:endParaRPr lang="en-US"/>
          </a:p>
        </p:txBody>
      </p:sp>
    </p:spTree>
    <p:extLst>
      <p:ext uri="{BB962C8B-B14F-4D97-AF65-F5344CB8AC3E}">
        <p14:creationId xmlns:p14="http://schemas.microsoft.com/office/powerpoint/2010/main" val="126949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references for RNNs on the course website</a:t>
            </a:r>
          </a:p>
        </p:txBody>
      </p:sp>
      <p:sp>
        <p:nvSpPr>
          <p:cNvPr id="4" name="Slide Number Placeholder 3"/>
          <p:cNvSpPr>
            <a:spLocks noGrp="1"/>
          </p:cNvSpPr>
          <p:nvPr>
            <p:ph type="sldNum" sz="quarter" idx="10"/>
          </p:nvPr>
        </p:nvSpPr>
        <p:spPr/>
        <p:txBody>
          <a:bodyPr/>
          <a:lstStyle/>
          <a:p>
            <a:fld id="{02BF36F0-628B-A64E-979E-DB95F5FEEE3C}" type="slidenum">
              <a:rPr lang="en-US" smtClean="0"/>
              <a:t>47</a:t>
            </a:fld>
            <a:endParaRPr lang="en-US"/>
          </a:p>
        </p:txBody>
      </p:sp>
    </p:spTree>
    <p:extLst>
      <p:ext uri="{BB962C8B-B14F-4D97-AF65-F5344CB8AC3E}">
        <p14:creationId xmlns:p14="http://schemas.microsoft.com/office/powerpoint/2010/main" val="193420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complexity for the</a:t>
            </a:r>
            <a:r>
              <a:rPr lang="en-US" baseline="0" dirty="0"/>
              <a:t> problem with k possible tags, and n sequence length?</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62</a:t>
            </a:fld>
            <a:endParaRPr lang="en-US"/>
          </a:p>
        </p:txBody>
      </p:sp>
    </p:spTree>
    <p:extLst>
      <p:ext uri="{BB962C8B-B14F-4D97-AF65-F5344CB8AC3E}">
        <p14:creationId xmlns:p14="http://schemas.microsoft.com/office/powerpoint/2010/main" val="15834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F36F0-628B-A64E-979E-DB95F5FEEE3C}" type="slidenum">
              <a:rPr lang="en-US" smtClean="0"/>
              <a:t>64</a:t>
            </a:fld>
            <a:endParaRPr lang="en-US"/>
          </a:p>
        </p:txBody>
      </p:sp>
    </p:spTree>
    <p:extLst>
      <p:ext uri="{BB962C8B-B14F-4D97-AF65-F5344CB8AC3E}">
        <p14:creationId xmlns:p14="http://schemas.microsoft.com/office/powerpoint/2010/main" val="4131004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in the </a:t>
            </a:r>
            <a:r>
              <a:rPr lang="en-US" baseline="0" dirty="0" err="1"/>
              <a:t>corefernece</a:t>
            </a:r>
            <a:r>
              <a:rPr lang="en-US" baseline="0" dirty="0"/>
              <a:t> resolution task, we can to design a scoring function …</a:t>
            </a:r>
            <a:endParaRPr lang="en-US" dirty="0"/>
          </a:p>
          <a:p>
            <a:r>
              <a:rPr lang="en-US" dirty="0"/>
              <a:t>For example, in </a:t>
            </a:r>
            <a:r>
              <a:rPr lang="en-US" dirty="0" err="1"/>
              <a:t>pos</a:t>
            </a:r>
            <a:r>
              <a:rPr lang="en-US" dirty="0"/>
              <a:t>, the input ,</a:t>
            </a:r>
            <a:r>
              <a:rPr lang="en-US" baseline="0" dirty="0"/>
              <a:t> .. Output .. </a:t>
            </a:r>
          </a:p>
          <a:p>
            <a:r>
              <a:rPr lang="en-US" baseline="0" dirty="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First,</a:t>
            </a:r>
            <a:r>
              <a:rPr lang="en-US" baseline="0" dirty="0"/>
              <a:t> you will notice some technical terms (entities) from the texts. </a:t>
            </a:r>
          </a:p>
          <a:p>
            <a:r>
              <a:rPr lang="en-US" baseline="0" dirty="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a:p>
          <a:p>
            <a:r>
              <a:rPr lang="en-US" dirty="0"/>
              <a:t>There are also</a:t>
            </a:r>
            <a:r>
              <a:rPr lang="en-US" baseline="0" dirty="0"/>
              <a:t> relations between the entities. (binary relations, nary relations). I will also explain how to do entity extraction later in this talk. </a:t>
            </a:r>
          </a:p>
          <a:p>
            <a:r>
              <a:rPr lang="en-US" altLang="zh-CN" baseline="0" dirty="0"/>
              <a:t>Y</a:t>
            </a:r>
            <a:r>
              <a:rPr lang="en-US" baseline="0" dirty="0"/>
              <a:t>ou can see that entit</a:t>
            </a:r>
            <a:r>
              <a:rPr lang="en-US" altLang="zh-CN" baseline="0" dirty="0"/>
              <a:t>ies</a:t>
            </a:r>
            <a:r>
              <a:rPr lang="en-US" baseline="0" dirty="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Next we might classify this post as a PRODUCT RELEASE event.</a:t>
            </a:r>
          </a:p>
          <a:p>
            <a:r>
              <a:rPr lang="en-US" baseline="0" dirty="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a:t>And so the information extraction task is to fill in the fields for the event.</a:t>
            </a:r>
          </a:p>
          <a:p>
            <a:r>
              <a:rPr lang="en-US" baseline="0" dirty="0"/>
              <a:t>So you could imagine many events mentioned on Twitter which fit this general schema.</a:t>
            </a:r>
          </a:p>
          <a:p>
            <a:endParaRPr lang="en-US" baseline="0" dirty="0"/>
          </a:p>
          <a:p>
            <a:r>
              <a:rPr lang="en-US" baseline="0" dirty="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goal of information extraction is to extrac</a:t>
            </a:r>
            <a:r>
              <a:rPr lang="en-US" baseline="0" dirty="0"/>
              <a:t>t </a:t>
            </a:r>
            <a:r>
              <a:rPr lang="en-US" sz="1200" i="1" dirty="0"/>
              <a:t>structured</a:t>
            </a:r>
            <a:r>
              <a:rPr lang="en-US" sz="1200" dirty="0"/>
              <a:t> knowledge from unstructured texts,</a:t>
            </a:r>
            <a:r>
              <a:rPr lang="en-US" sz="1200" baseline="0" dirty="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a:t>Help humans efficiently process massive amounts of information.</a:t>
            </a:r>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goal of IE is to extract</a:t>
            </a:r>
            <a:r>
              <a:rPr lang="en-US" baseline="0" dirty="0"/>
              <a:t> structured knowledge from unstructured text.</a:t>
            </a:r>
          </a:p>
          <a:p>
            <a:r>
              <a:rPr lang="en-US" baseline="0" dirty="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a:solidFill>
                  <a:srgbClr val="001EB8"/>
                </a:solidFill>
              </a:rPr>
              <a:t>Structured knowledge is what enables AI systems to detect</a:t>
            </a:r>
            <a:r>
              <a:rPr lang="en-US" altLang="zh-CN" sz="1200" b="0" baseline="0" dirty="0">
                <a:solidFill>
                  <a:srgbClr val="001EB8"/>
                </a:solidFill>
              </a:rPr>
              <a:t> important event that can help predict the stock price</a:t>
            </a:r>
            <a:r>
              <a:rPr lang="en-US" altLang="zh-CN" sz="1200" b="0" dirty="0">
                <a:solidFill>
                  <a:srgbClr val="001EB8"/>
                </a:solidFill>
              </a:rPr>
              <a:t>, or even to be able to answer Jeopardy questions at a superhuman level or find new combinations of drugs to fight cancer</a:t>
            </a:r>
          </a:p>
          <a:p>
            <a:endParaRPr lang="en-US" altLang="zh-CN" sz="1200" dirty="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chunking</a:t>
            </a:r>
          </a:p>
        </p:txBody>
      </p:sp>
      <p:sp>
        <p:nvSpPr>
          <p:cNvPr id="4" name="Slide Number Placeholder 3"/>
          <p:cNvSpPr>
            <a:spLocks noGrp="1"/>
          </p:cNvSpPr>
          <p:nvPr>
            <p:ph type="sldNum" sz="quarter" idx="10"/>
          </p:nvPr>
        </p:nvSpPr>
        <p:spPr/>
        <p:txBody>
          <a:bodyPr/>
          <a:lstStyle/>
          <a:p>
            <a:fld id="{02BF36F0-628B-A64E-979E-DB95F5FEEE3C}" type="slidenum">
              <a:rPr lang="en-US" smtClean="0"/>
              <a:t>25</a:t>
            </a:fld>
            <a:endParaRPr lang="en-US"/>
          </a:p>
        </p:txBody>
      </p:sp>
    </p:spTree>
    <p:extLst>
      <p:ext uri="{BB962C8B-B14F-4D97-AF65-F5344CB8AC3E}">
        <p14:creationId xmlns:p14="http://schemas.microsoft.com/office/powerpoint/2010/main" val="162546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10"/>
          </p:nvPr>
        </p:nvSpPr>
        <p:spPr/>
        <p:txBody>
          <a:bodyPr/>
          <a:lstStyle/>
          <a:p>
            <a:fld id="{02BF36F0-628B-A64E-979E-DB95F5FEEE3C}" type="slidenum">
              <a:rPr lang="en-US" smtClean="0"/>
              <a:t>32</a:t>
            </a:fld>
            <a:endParaRPr lang="en-US"/>
          </a:p>
        </p:txBody>
      </p:sp>
    </p:spTree>
    <p:extLst>
      <p:ext uri="{BB962C8B-B14F-4D97-AF65-F5344CB8AC3E}">
        <p14:creationId xmlns:p14="http://schemas.microsoft.com/office/powerpoint/2010/main" val="27973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D84432-943F-2B4E-BC8E-7DE6A99E95F2}" type="datetime1">
              <a:rPr lang="en-US" smtClean="0"/>
              <a:t>11/8/18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452173-0EED-164C-B3F2-8C962A84E3E0}" type="datetime1">
              <a:rPr lang="en-US" smtClean="0"/>
              <a:t>11/8/18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51BE5F-1461-454D-BA86-21E0A5AC2FF7}" type="datetime1">
              <a:rPr lang="en-US" smtClean="0"/>
              <a:t>11/8/18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11/8/18</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C3DDD9-5CB4-4541-9EE4-C343919C930A}" type="datetime1">
              <a:rPr lang="en-US" smtClean="0"/>
              <a:t>11/8/18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11/8/18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25260-A379-F14C-B52F-CEB28428CB77}" type="datetime1">
              <a:rPr lang="en-US" smtClean="0"/>
              <a:t>11/8/18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56491-E683-9647-94CC-B9A5FFADA4D3}" type="datetime1">
              <a:rPr lang="en-US" smtClean="0"/>
              <a:t>11/8/18</a:t>
            </a:fld>
            <a:endParaRPr lang="en-US"/>
          </a:p>
        </p:txBody>
      </p:sp>
      <p:sp>
        <p:nvSpPr>
          <p:cNvPr id="8" name="Footer Placeholder 7"/>
          <p:cNvSpPr>
            <a:spLocks noGrp="1"/>
          </p:cNvSpPr>
          <p:nvPr>
            <p:ph type="ftr" sz="quarter" idx="11"/>
          </p:nvPr>
        </p:nvSpPr>
        <p:spPr/>
        <p:txBody>
          <a:bodyPr/>
          <a:lstStyle/>
          <a:p>
            <a:r>
              <a:rPr lang="ro-RO"/>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3B178-4A90-6F4B-A4D3-44CF473D606D}" type="datetime1">
              <a:rPr lang="en-US" smtClean="0"/>
              <a:t>11/8/18</a:t>
            </a:fld>
            <a:endParaRPr lang="en-US"/>
          </a:p>
        </p:txBody>
      </p:sp>
      <p:sp>
        <p:nvSpPr>
          <p:cNvPr id="4" name="Footer Placeholder 3"/>
          <p:cNvSpPr>
            <a:spLocks noGrp="1"/>
          </p:cNvSpPr>
          <p:nvPr>
            <p:ph type="ftr" sz="quarter" idx="11"/>
          </p:nvPr>
        </p:nvSpPr>
        <p:spPr/>
        <p:txBody>
          <a:bodyPr/>
          <a:lstStyle/>
          <a:p>
            <a:r>
              <a:rPr lang="ro-RO"/>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11/8/18</a:t>
            </a:fld>
            <a:endParaRPr lang="en-US"/>
          </a:p>
        </p:txBody>
      </p:sp>
      <p:sp>
        <p:nvSpPr>
          <p:cNvPr id="3" name="Footer Placeholder 2"/>
          <p:cNvSpPr>
            <a:spLocks noGrp="1"/>
          </p:cNvSpPr>
          <p:nvPr>
            <p:ph type="ftr" sz="quarter" idx="11"/>
          </p:nvPr>
        </p:nvSpPr>
        <p:spPr/>
        <p:txBody>
          <a:bodyPr/>
          <a:lstStyle/>
          <a:p>
            <a:r>
              <a:rPr lang="ro-RO"/>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11/8/18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11/8/18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a:t>Click to edit Master title style</a:t>
            </a:r>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11/8/18</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4.tiff"/><Relationship Id="rId7" Type="http://schemas.openxmlformats.org/officeDocument/2006/relationships/image" Target="../media/image12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50.png"/><Relationship Id="rId7" Type="http://schemas.openxmlformats.org/officeDocument/2006/relationships/image" Target="../media/image340.png"/><Relationship Id="rId2" Type="http://schemas.openxmlformats.org/officeDocument/2006/relationships/image" Target="../media/image41.png"/><Relationship Id="rId1" Type="http://schemas.openxmlformats.org/officeDocument/2006/relationships/slideLayout" Target="../slideLayouts/slideLayout2.xml"/><Relationship Id="rId9" Type="http://schemas.openxmlformats.org/officeDocument/2006/relationships/image" Target="../media/image370.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790.png"/><Relationship Id="rId7" Type="http://schemas.openxmlformats.org/officeDocument/2006/relationships/image" Target="../media/image830.png"/><Relationship Id="rId12" Type="http://schemas.openxmlformats.org/officeDocument/2006/relationships/image" Target="../media/image88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70.png"/><Relationship Id="rId5" Type="http://schemas.openxmlformats.org/officeDocument/2006/relationships/image" Target="../media/image810.png"/><Relationship Id="rId10" Type="http://schemas.openxmlformats.org/officeDocument/2006/relationships/image" Target="../media/image860.png"/><Relationship Id="rId4" Type="http://schemas.openxmlformats.org/officeDocument/2006/relationships/image" Target="../media/image800.png"/><Relationship Id="rId9" Type="http://schemas.openxmlformats.org/officeDocument/2006/relationships/image" Target="../media/image8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a:xfrm>
            <a:off x="1371599" y="3886200"/>
            <a:ext cx="6814457" cy="1752600"/>
          </a:xfrm>
        </p:spPr>
        <p:txBody>
          <a:bodyPr>
            <a:normAutofit lnSpcReduction="10000"/>
          </a:bodyPr>
          <a:lstStyle/>
          <a:p>
            <a:r>
              <a:rPr lang="en-US" sz="2400" dirty="0"/>
              <a:t>USC CSCI 544: Applied Natural Language Processing</a:t>
            </a:r>
          </a:p>
          <a:p>
            <a:r>
              <a:rPr lang="en-US" sz="2400" dirty="0"/>
              <a:t>Jonathan May -- 梅約納</a:t>
            </a:r>
          </a:p>
          <a:p>
            <a:r>
              <a:rPr lang="en-US" sz="2400" dirty="0" err="1"/>
              <a:t>Nanyun</a:t>
            </a:r>
            <a:r>
              <a:rPr lang="en-US" sz="2400" dirty="0"/>
              <a:t> (Violet) Peng </a:t>
            </a:r>
            <a:r>
              <a:rPr lang="mr-IN" sz="2400" dirty="0"/>
              <a:t>–</a:t>
            </a:r>
            <a:r>
              <a:rPr lang="en-US" sz="2400" dirty="0"/>
              <a:t> </a:t>
            </a:r>
            <a:r>
              <a:rPr lang="zh-CN" altLang="en-US" sz="2400" dirty="0"/>
              <a:t>彭楠赟</a:t>
            </a:r>
            <a:endParaRPr lang="en-US" sz="2400" dirty="0"/>
          </a:p>
          <a:p>
            <a:r>
              <a:rPr lang="en-US" sz="2400" dirty="0"/>
              <a:t>October 19 - 24, 2018</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2637517" cy="369332"/>
          </a:xfrm>
          <a:prstGeom prst="rect">
            <a:avLst/>
          </a:prstGeom>
          <a:noFill/>
        </p:spPr>
        <p:txBody>
          <a:bodyPr wrap="none" rtlCol="0">
            <a:spAutoFit/>
          </a:bodyPr>
          <a:lstStyle/>
          <a:p>
            <a:r>
              <a:rPr lang="en-US"/>
              <a:t>Slides </a:t>
            </a:r>
            <a:r>
              <a:rPr lang="en-US" dirty="0"/>
              <a:t>from </a:t>
            </a:r>
            <a:r>
              <a:rPr lang="en-US"/>
              <a:t>Kai-Wei Chang</a:t>
            </a:r>
            <a:endParaRPr lang="en-US" dirty="0"/>
          </a:p>
        </p:txBody>
      </p:sp>
    </p:spTree>
    <p:extLst>
      <p:ext uri="{BB962C8B-B14F-4D97-AF65-F5344CB8AC3E}">
        <p14:creationId xmlns:p14="http://schemas.microsoft.com/office/powerpoint/2010/main" val="1719816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extLst>
                    <a:ext uri="{9D8B030D-6E8A-4147-A177-3AD203B41FA5}">
                      <a16:colId xmlns:a16="http://schemas.microsoft.com/office/drawing/2014/main" val="20000"/>
                    </a:ext>
                  </a:extLst>
                </a:gridCol>
                <a:gridCol w="886024">
                  <a:extLst>
                    <a:ext uri="{9D8B030D-6E8A-4147-A177-3AD203B41FA5}">
                      <a16:colId xmlns:a16="http://schemas.microsoft.com/office/drawing/2014/main" val="20001"/>
                    </a:ext>
                  </a:extLst>
                </a:gridCol>
                <a:gridCol w="980645">
                  <a:extLst>
                    <a:ext uri="{9D8B030D-6E8A-4147-A177-3AD203B41FA5}">
                      <a16:colId xmlns:a16="http://schemas.microsoft.com/office/drawing/2014/main" val="20002"/>
                    </a:ext>
                  </a:extLst>
                </a:gridCol>
                <a:gridCol w="1026160">
                  <a:extLst>
                    <a:ext uri="{9D8B030D-6E8A-4147-A177-3AD203B41FA5}">
                      <a16:colId xmlns:a16="http://schemas.microsoft.com/office/drawing/2014/main" val="20003"/>
                    </a:ext>
                  </a:extLst>
                </a:gridCol>
              </a:tblGrid>
              <a:tr h="284715">
                <a:tc gridSpan="4">
                  <a:txBody>
                    <a:bodyPr/>
                    <a:lstStyle/>
                    <a:p>
                      <a:r>
                        <a:rPr lang="en-US" altLang="zh-CN" sz="1800" baseline="0" dirty="0"/>
                        <a:t>Structured </a:t>
                      </a:r>
                      <a:r>
                        <a:rPr lang="en-US" sz="1800" baseline="0" dirty="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sz="1800" dirty="0">
                          <a:solidFill>
                            <a:srgbClr val="0000FF"/>
                          </a:solidFill>
                        </a:rPr>
                        <a:t>Entity</a:t>
                      </a:r>
                    </a:p>
                  </a:txBody>
                  <a:tcPr/>
                </a:tc>
                <a:tc>
                  <a:txBody>
                    <a:bodyPr/>
                    <a:lstStyle/>
                    <a:p>
                      <a:r>
                        <a:rPr lang="en-US" sz="1800" dirty="0">
                          <a:solidFill>
                            <a:srgbClr val="0000FF"/>
                          </a:solidFill>
                        </a:rPr>
                        <a:t>Entity</a:t>
                      </a:r>
                    </a:p>
                  </a:txBody>
                  <a:tcPr/>
                </a:tc>
                <a:tc>
                  <a:txBody>
                    <a:bodyPr/>
                    <a:lstStyle/>
                    <a:p>
                      <a:r>
                        <a:rPr lang="en-US" sz="1800">
                          <a:solidFill>
                            <a:srgbClr val="0000FF"/>
                          </a:solidFill>
                        </a:rPr>
                        <a:t>Entity</a:t>
                      </a:r>
                      <a:endParaRPr lang="en-US" sz="1800" dirty="0">
                        <a:solidFill>
                          <a:srgbClr val="0000FF"/>
                        </a:solidFill>
                      </a:endParaRPr>
                    </a:p>
                  </a:txBody>
                  <a:tcPr/>
                </a:tc>
                <a:tc>
                  <a:txBody>
                    <a:bodyPr/>
                    <a:lstStyle/>
                    <a:p>
                      <a:r>
                        <a:rPr lang="en-US" sz="1800" dirty="0">
                          <a:solidFill>
                            <a:srgbClr val="0000FF"/>
                          </a:solidFill>
                        </a:rPr>
                        <a:t>Relation</a:t>
                      </a:r>
                    </a:p>
                  </a:txBody>
                  <a:tcPr/>
                </a:tc>
                <a:extLst>
                  <a:ext uri="{0D108BD9-81ED-4DB2-BD59-A6C34878D82A}">
                    <a16:rowId xmlns:a16="http://schemas.microsoft.com/office/drawing/2014/main" val="10001"/>
                  </a:ext>
                </a:extLst>
              </a:tr>
              <a:tr h="0">
                <a:tc>
                  <a:txBody>
                    <a:bodyPr/>
                    <a:lstStyle/>
                    <a:p>
                      <a:r>
                        <a:rPr lang="en-US" sz="1800" dirty="0"/>
                        <a:t>T790M</a:t>
                      </a:r>
                    </a:p>
                  </a:txBody>
                  <a:tcPr/>
                </a:tc>
                <a:tc>
                  <a:txBody>
                    <a:bodyPr/>
                    <a:lstStyle/>
                    <a:p>
                      <a:r>
                        <a:rPr lang="en-US" sz="1800" dirty="0"/>
                        <a:t>EGFR</a:t>
                      </a:r>
                    </a:p>
                  </a:txBody>
                  <a:tcPr/>
                </a:tc>
                <a:tc>
                  <a:txBody>
                    <a:bodyPr/>
                    <a:lstStyle/>
                    <a:p>
                      <a:r>
                        <a:rPr lang="en-US" sz="1800" dirty="0"/>
                        <a:t>gefitinib</a:t>
                      </a:r>
                    </a:p>
                  </a:txBody>
                  <a:tcPr/>
                </a:tc>
                <a:tc>
                  <a:txBody>
                    <a:bodyPr/>
                    <a:lstStyle/>
                    <a:p>
                      <a:r>
                        <a:rPr lang="en-US" sz="1800" dirty="0"/>
                        <a:t>Resist</a:t>
                      </a:r>
                    </a:p>
                  </a:txBody>
                  <a:tcPr/>
                </a:tc>
                <a:extLst>
                  <a:ext uri="{0D108BD9-81ED-4DB2-BD59-A6C34878D82A}">
                    <a16:rowId xmlns:a16="http://schemas.microsoft.com/office/drawing/2014/main" val="10002"/>
                  </a:ext>
                </a:extLst>
              </a:tr>
              <a:tr h="0">
                <a:tc>
                  <a:txBody>
                    <a:bodyPr/>
                    <a:lstStyle/>
                    <a:p>
                      <a:r>
                        <a:rPr lang="en-US" sz="1800" dirty="0"/>
                        <a:t>…</a:t>
                      </a:r>
                    </a:p>
                  </a:txBody>
                  <a:tcPr/>
                </a:tc>
                <a:tc>
                  <a:txBody>
                    <a:bodyPr/>
                    <a:lstStyle/>
                    <a:p>
                      <a:r>
                        <a:rPr lang="en-US" sz="1800" dirty="0"/>
                        <a:t>…</a:t>
                      </a:r>
                    </a:p>
                  </a:txBody>
                  <a:tcPr/>
                </a:tc>
                <a:tc>
                  <a:txBody>
                    <a:bodyPr/>
                    <a:lstStyle/>
                    <a:p>
                      <a:endParaRPr lang="en-US" sz="1800" dirty="0"/>
                    </a:p>
                  </a:txBody>
                  <a:tcPr/>
                </a:tc>
                <a:tc>
                  <a:txBody>
                    <a:bodyPr/>
                    <a:lstStyle/>
                    <a:p>
                      <a:r>
                        <a:rPr lang="en-US" sz="1800" dirty="0"/>
                        <a:t>…</a:t>
                      </a:r>
                    </a:p>
                  </a:txBody>
                  <a:tcPr/>
                </a:tc>
                <a:extLst>
                  <a:ext uri="{0D108BD9-81ED-4DB2-BD59-A6C34878D82A}">
                    <a16:rowId xmlns:a16="http://schemas.microsoft.com/office/drawing/2014/main" val="10003"/>
                  </a:ext>
                </a:extLst>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a:t>T790M is present as a minor clone in NSCLC , </a:t>
            </a:r>
          </a:p>
          <a:p>
            <a:pPr algn="ctr"/>
            <a:endParaRPr lang="en-US" dirty="0"/>
          </a:p>
          <a:p>
            <a:pPr algn="ctr"/>
            <a:r>
              <a:rPr lang="en-US" dirty="0"/>
              <a:t>and may be selected for during therapy .</a:t>
            </a:r>
          </a:p>
          <a:p>
            <a:pPr algn="ctr"/>
            <a:endParaRPr lang="en-US" dirty="0"/>
          </a:p>
          <a:p>
            <a:pPr algn="ctr"/>
            <a:r>
              <a:rPr lang="en-US" dirty="0"/>
              <a:t>This mutation has been shown to prevent the activation </a:t>
            </a:r>
          </a:p>
          <a:p>
            <a:pPr algn="ctr"/>
            <a:endParaRPr lang="en-US" dirty="0"/>
          </a:p>
          <a:p>
            <a:pPr algn="ctr"/>
            <a:r>
              <a:rPr lang="en-US" dirty="0"/>
              <a:t>of BIM in response to gefitinib </a:t>
            </a:r>
          </a:p>
          <a:p>
            <a:pPr algn="ctr"/>
            <a:endParaRPr lang="en-US" dirty="0"/>
          </a:p>
          <a:p>
            <a:pPr algn="ctr"/>
            <a:r>
              <a:rPr lang="en-US" dirty="0"/>
              <a:t>but can be overcome by an irreversible inhibitor of EGFR.</a:t>
            </a:r>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extLst>
                    <a:ext uri="{9D8B030D-6E8A-4147-A177-3AD203B41FA5}">
                      <a16:colId xmlns:a16="http://schemas.microsoft.com/office/drawing/2014/main" val="20000"/>
                    </a:ext>
                  </a:extLst>
                </a:gridCol>
                <a:gridCol w="1019032">
                  <a:extLst>
                    <a:ext uri="{9D8B030D-6E8A-4147-A177-3AD203B41FA5}">
                      <a16:colId xmlns:a16="http://schemas.microsoft.com/office/drawing/2014/main" val="20001"/>
                    </a:ext>
                  </a:extLst>
                </a:gridCol>
                <a:gridCol w="1254606">
                  <a:extLst>
                    <a:ext uri="{9D8B030D-6E8A-4147-A177-3AD203B41FA5}">
                      <a16:colId xmlns:a16="http://schemas.microsoft.com/office/drawing/2014/main" val="20002"/>
                    </a:ext>
                  </a:extLst>
                </a:gridCol>
                <a:gridCol w="1808788">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4"/>
                  </a:ext>
                </a:extLst>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extLst>
                    <a:ext uri="{9D8B030D-6E8A-4147-A177-3AD203B41FA5}">
                      <a16:colId xmlns:a16="http://schemas.microsoft.com/office/drawing/2014/main" val="20000"/>
                    </a:ext>
                  </a:extLst>
                </a:gridCol>
                <a:gridCol w="957347">
                  <a:extLst>
                    <a:ext uri="{9D8B030D-6E8A-4147-A177-3AD203B41FA5}">
                      <a16:colId xmlns:a16="http://schemas.microsoft.com/office/drawing/2014/main" val="20001"/>
                    </a:ext>
                  </a:extLst>
                </a:gridCol>
                <a:gridCol w="1270089">
                  <a:extLst>
                    <a:ext uri="{9D8B030D-6E8A-4147-A177-3AD203B41FA5}">
                      <a16:colId xmlns:a16="http://schemas.microsoft.com/office/drawing/2014/main" val="20002"/>
                    </a:ext>
                  </a:extLst>
                </a:gridCol>
                <a:gridCol w="1975695">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Philadelphia</a:t>
                      </a:r>
                    </a:p>
                  </a:txBody>
                  <a:tcPr/>
                </a:tc>
                <a:tc>
                  <a:txBody>
                    <a:bodyPr/>
                    <a:lstStyle/>
                    <a:p>
                      <a:r>
                        <a:rPr lang="en-US" sz="2400" dirty="0"/>
                        <a:t>PA.</a:t>
                      </a:r>
                    </a:p>
                  </a:txBody>
                  <a:tcPr/>
                </a:tc>
                <a:tc>
                  <a:txBody>
                    <a:bodyPr/>
                    <a:lstStyle/>
                    <a:p>
                      <a:endParaRPr lang="en-US" sz="2400" dirty="0"/>
                    </a:p>
                  </a:txBody>
                  <a:tcPr/>
                </a:tc>
                <a:tc>
                  <a:txBody>
                    <a:bodyPr/>
                    <a:lstStyle/>
                    <a:p>
                      <a:r>
                        <a:rPr lang="en-US" sz="2400" dirty="0"/>
                        <a:t>Locate_in</a:t>
                      </a:r>
                    </a:p>
                  </a:txBody>
                  <a:tcPr/>
                </a:tc>
                <a:extLst>
                  <a:ext uri="{0D108BD9-81ED-4DB2-BD59-A6C34878D82A}">
                    <a16:rowId xmlns:a16="http://schemas.microsoft.com/office/drawing/2014/main" val="10004"/>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5"/>
                  </a:ext>
                </a:extLst>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Applications</a:t>
            </a:r>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a:highlight>
                  <a:srgbClr val="FFFF00"/>
                </a:highlight>
              </a:rPr>
              <a:t>Question Answering</a:t>
            </a:r>
          </a:p>
          <a:p>
            <a:pPr lvl="1"/>
            <a:r>
              <a:rPr lang="en-US" i="1" dirty="0"/>
              <a:t>Which companies are releasing new smartphones new products in Europe this Spring?</a:t>
            </a:r>
          </a:p>
          <a:p>
            <a:pPr lvl="1"/>
            <a:r>
              <a:rPr lang="en-US" i="1" dirty="0"/>
              <a:t>Alert me anytime a new smartphone is announced in the U.S.</a:t>
            </a:r>
          </a:p>
          <a:p>
            <a:r>
              <a:rPr lang="en-US" dirty="0">
                <a:highlight>
                  <a:srgbClr val="FFFF00"/>
                </a:highlight>
              </a:rPr>
              <a:t>Data Analysis</a:t>
            </a:r>
          </a:p>
          <a:p>
            <a:pPr lvl="1"/>
            <a:r>
              <a:rPr lang="en-US" dirty="0"/>
              <a:t>Analyze trends in product releases across different industries</a:t>
            </a:r>
          </a:p>
          <a:p>
            <a:pPr lvl="1"/>
            <a:r>
              <a:rPr lang="en-US" dirty="0"/>
              <a:t>Is there a correlation between price and date of release?</a:t>
            </a:r>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NLP Perspective: Overview</a:t>
            </a:r>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Core NLP Pipeline</a:t>
            </a: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Real Word Applications</a:t>
            </a: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Texts (input)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&amp; Phonology Analysis</a:t>
            </a: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Tagging</a:t>
            </a: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Core NLP Pipeline</a:t>
            </a: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Input Text (with or without </a:t>
            </a:r>
            <a:r>
              <a:rPr lang="en-US" sz="280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Relation Extraction</a:t>
            </a: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Coreference Resolution</a:t>
            </a: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Named Entity Recognition</a:t>
            </a: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Entity Linking</a:t>
            </a: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Event Extraction</a:t>
            </a: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t>
            </a:r>
            <a:r>
              <a:rPr lang="en-US" dirty="0" err="1"/>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Input Text (with or without Preprocessing)</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a:solidFill>
                  <a:schemeClr val="tx1"/>
                </a:solidFill>
              </a:rPr>
              <a:t>Relation Extraction</a:t>
            </a: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Coreference Resolution</a:t>
            </a: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a:solidFill>
                  <a:schemeClr val="tx1"/>
                </a:solidFill>
              </a:rPr>
              <a:t>Named Entity Recognition</a:t>
            </a: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Entity Linking</a:t>
            </a: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Event Extraction</a:t>
            </a: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Intro to Information Extraction</a:t>
            </a: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Named Entity Recognition</a:t>
            </a: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Entity Relation Extraction</a:t>
            </a:r>
          </a:p>
        </p:txBody>
      </p:sp>
    </p:spTree>
    <p:extLst>
      <p:ext uri="{BB962C8B-B14F-4D97-AF65-F5344CB8AC3E}">
        <p14:creationId xmlns:p14="http://schemas.microsoft.com/office/powerpoint/2010/main" val="101245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lumMod val="85000"/>
                  </a:schemeClr>
                </a:solidFill>
              </a:rPr>
              <a:t>Intro to Information Extraction</a:t>
            </a: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Named Entity Recognition</a:t>
            </a: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lumMod val="85000"/>
                  </a:schemeClr>
                </a:solidFill>
              </a:rPr>
              <a:t>Entity Relation Extraction</a:t>
            </a:r>
          </a:p>
        </p:txBody>
      </p:sp>
    </p:spTree>
    <p:extLst>
      <p:ext uri="{BB962C8B-B14F-4D97-AF65-F5344CB8AC3E}">
        <p14:creationId xmlns:p14="http://schemas.microsoft.com/office/powerpoint/2010/main" val="348430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a:t>Task: identify all mentions of named entities (people, organizations, locations, dates) from natural language texts.</a:t>
            </a:r>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Setting</a:t>
            </a:r>
          </a:p>
        </p:txBody>
      </p:sp>
      <p:sp>
        <p:nvSpPr>
          <p:cNvPr id="3" name="Content Placeholder 2"/>
          <p:cNvSpPr>
            <a:spLocks noGrp="1"/>
          </p:cNvSpPr>
          <p:nvPr>
            <p:ph idx="1"/>
          </p:nvPr>
        </p:nvSpPr>
        <p:spPr/>
        <p:txBody>
          <a:bodyPr/>
          <a:lstStyle/>
          <a:p>
            <a:pPr marL="0" indent="0">
              <a:buNone/>
            </a:pPr>
            <a:r>
              <a:rPr lang="en-US" dirty="0"/>
              <a:t>Assume we have annotated examples </a:t>
            </a:r>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U.S./GPE  </a:t>
            </a:r>
            <a:r>
              <a:rPr lang="en-US" sz="2400" dirty="0">
                <a:solidFill>
                  <a:srgbClr val="558ED5"/>
                </a:solidFill>
              </a:rPr>
              <a:t>intelligence/ORG</a:t>
            </a:r>
            <a:r>
              <a:rPr lang="en-US" sz="2400" dirty="0"/>
              <a:t>  </a:t>
            </a:r>
            <a:r>
              <a:rPr lang="en-US" sz="2400" dirty="0">
                <a:solidFill>
                  <a:schemeClr val="accent6">
                    <a:lumMod val="75000"/>
                  </a:schemeClr>
                </a:solidFill>
              </a:rPr>
              <a:t>officials/PER</a:t>
            </a:r>
            <a:r>
              <a:rPr lang="en-US" sz="2400" dirty="0"/>
              <a:t> now/O  believe/O  </a:t>
            </a:r>
            <a:r>
              <a:rPr lang="en-US" sz="2400" dirty="0">
                <a:solidFill>
                  <a:srgbClr val="008000"/>
                </a:solidFill>
              </a:rPr>
              <a:t>North/GPE  Korea/GPE </a:t>
            </a:r>
            <a:r>
              <a:rPr lang="en-US" sz="2400" dirty="0"/>
              <a:t> is/O  developing/O  the/O  technology/O  to/O  make/O  nuclear/O  warheads/O small/O. </a:t>
            </a:r>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5570C"/>
                </a:solidFill>
              </a:rPr>
              <a:t>Tag</a:t>
            </a:r>
            <a:r>
              <a:rPr lang="en-US" dirty="0">
                <a:solidFill>
                  <a:srgbClr val="3C58AD"/>
                </a:solidFill>
              </a:rPr>
              <a:t> </a:t>
            </a:r>
            <a:r>
              <a:rPr lang="en-US" dirty="0">
                <a:solidFill>
                  <a:srgbClr val="D5570C"/>
                </a:solidFill>
              </a:rPr>
              <a:t>set:</a:t>
            </a:r>
          </a:p>
          <a:p>
            <a:pPr algn="ctr"/>
            <a:r>
              <a:rPr lang="en-US" dirty="0">
                <a:solidFill>
                  <a:srgbClr val="3C58AD"/>
                </a:solidFill>
              </a:rPr>
              <a:t>GPE, ORG, PER, O</a:t>
            </a:r>
            <a:r>
              <a:rPr lang="is-IS" dirty="0">
                <a:solidFill>
                  <a:srgbClr val="3C58AD"/>
                </a:solidFill>
              </a:rPr>
              <a:t>…</a:t>
            </a:r>
            <a:endParaRPr lang="en-US" dirty="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NER Tagger</a:t>
            </a:r>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U.S.</a:t>
            </a:r>
          </a:p>
          <a:p>
            <a:pPr algn="ctr"/>
            <a:r>
              <a:rPr lang="en-US" sz="2000" dirty="0">
                <a:solidFill>
                  <a:schemeClr val="tx1"/>
                </a:solidFill>
              </a:rPr>
              <a:t>intelligen.</a:t>
            </a:r>
          </a:p>
          <a:p>
            <a:pPr algn="ctr"/>
            <a:r>
              <a:rPr lang="en-US" sz="2000" dirty="0">
                <a:solidFill>
                  <a:schemeClr val="tx1"/>
                </a:solidFill>
              </a:rPr>
              <a:t>officials</a:t>
            </a:r>
          </a:p>
          <a:p>
            <a:pPr algn="ctr"/>
            <a:r>
              <a:rPr lang="en-US" sz="2000" dirty="0">
                <a:solidFill>
                  <a:schemeClr val="tx1"/>
                </a:solidFill>
              </a:rPr>
              <a:t>now </a:t>
            </a:r>
          </a:p>
          <a:p>
            <a:pPr algn="ctr"/>
            <a:r>
              <a:rPr lang="en-US" sz="2000" dirty="0">
                <a:solidFill>
                  <a:schemeClr val="tx1"/>
                </a:solidFill>
              </a:rPr>
              <a:t>believe</a:t>
            </a:r>
          </a:p>
          <a:p>
            <a:pPr algn="ctr"/>
            <a:r>
              <a:rPr lang="en-US" sz="2000" dirty="0">
                <a:solidFill>
                  <a:schemeClr val="tx1"/>
                </a:solidFill>
              </a:rPr>
              <a:t>North</a:t>
            </a:r>
          </a:p>
          <a:p>
            <a:pPr algn="ctr"/>
            <a:r>
              <a:rPr lang="en-US" sz="2000" dirty="0">
                <a:solidFill>
                  <a:schemeClr val="tx1"/>
                </a:solidFill>
              </a:rPr>
              <a:t>Korea</a:t>
            </a: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17375E"/>
                </a:solidFill>
              </a:rPr>
              <a:t>GPE</a:t>
            </a:r>
          </a:p>
          <a:p>
            <a:pPr algn="ctr"/>
            <a:r>
              <a:rPr lang="en-US" sz="2000" dirty="0">
                <a:solidFill>
                  <a:srgbClr val="17375E"/>
                </a:solidFill>
              </a:rPr>
              <a:t>ORG</a:t>
            </a:r>
          </a:p>
          <a:p>
            <a:pPr algn="ctr"/>
            <a:r>
              <a:rPr lang="en-US" sz="2000" dirty="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a:t>Words</a:t>
            </a:r>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a:t>Tags</a:t>
            </a:r>
          </a:p>
        </p:txBody>
      </p:sp>
    </p:spTree>
    <p:extLst>
      <p:ext uri="{BB962C8B-B14F-4D97-AF65-F5344CB8AC3E}">
        <p14:creationId xmlns:p14="http://schemas.microsoft.com/office/powerpoint/2010/main" val="420189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tagging problems</a:t>
            </a:r>
          </a:p>
        </p:txBody>
      </p:sp>
      <p:sp>
        <p:nvSpPr>
          <p:cNvPr id="3" name="Content Placeholder 2"/>
          <p:cNvSpPr>
            <a:spLocks noGrp="1"/>
          </p:cNvSpPr>
          <p:nvPr>
            <p:ph idx="1"/>
          </p:nvPr>
        </p:nvSpPr>
        <p:spPr/>
        <p:txBody>
          <a:bodyPr/>
          <a:lstStyle/>
          <a:p>
            <a:r>
              <a:rPr lang="en-US" dirty="0"/>
              <a:t>Many problems in NLP can be formulated as sequence tagging problems.</a:t>
            </a:r>
          </a:p>
          <a:p>
            <a:endParaRPr lang="en-US" dirty="0"/>
          </a:p>
          <a:p>
            <a:r>
              <a:rPr lang="en-US" dirty="0"/>
              <a:t>Brainstorm: </a:t>
            </a:r>
            <a:br>
              <a:rPr lang="en-US" dirty="0"/>
            </a:br>
            <a:r>
              <a:rPr lang="en-US" dirty="0"/>
              <a:t>name other sequential tagging problems</a:t>
            </a:r>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a:t>Task: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a:t>Task: identify all non-recursive NP, verb (“VP”) and preposition (“PP”) chunks</a:t>
            </a:r>
          </a:p>
        </p:txBody>
      </p:sp>
      <p:pic>
        <p:nvPicPr>
          <p:cNvPr id="4" name="Picture 3"/>
          <p:cNvPicPr>
            <a:picLocks noChangeAspect="1"/>
          </p:cNvPicPr>
          <p:nvPr/>
        </p:nvPicPr>
        <p:blipFill>
          <a:blip r:embed="rId3"/>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a:t>Define three new tags</a:t>
            </a:r>
          </a:p>
          <a:p>
            <a:pPr lvl="1"/>
            <a:r>
              <a:rPr lang="en-US" sz="2400" dirty="0"/>
              <a:t>B-NP: beginning of a noun phrase chunk</a:t>
            </a:r>
          </a:p>
          <a:p>
            <a:pPr lvl="1"/>
            <a:r>
              <a:rPr lang="en-US" sz="2400" dirty="0"/>
              <a:t>I-NP: inside of a noun phrase chunk</a:t>
            </a:r>
          </a:p>
          <a:p>
            <a:pPr lvl="1"/>
            <a:r>
              <a:rPr lang="en-US" sz="2400" dirty="0"/>
              <a:t>O: outside of a noun phrase chunk</a:t>
            </a:r>
          </a:p>
        </p:txBody>
      </p:sp>
      <p:pic>
        <p:nvPicPr>
          <p:cNvPr id="4" name="Picture 3"/>
          <p:cNvPicPr>
            <a:picLocks noChangeAspect="1"/>
          </p:cNvPicPr>
          <p:nvPr/>
        </p:nvPicPr>
        <p:blipFill>
          <a:blip r:embed="rId2"/>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Shallow Parsing</a:t>
            </a:r>
          </a:p>
        </p:txBody>
      </p:sp>
      <p:sp>
        <p:nvSpPr>
          <p:cNvPr id="3" name="Content Placeholder 2"/>
          <p:cNvSpPr>
            <a:spLocks noGrp="1"/>
          </p:cNvSpPr>
          <p:nvPr>
            <p:ph idx="1"/>
          </p:nvPr>
        </p:nvSpPr>
        <p:spPr>
          <a:xfrm>
            <a:off x="628649" y="1270861"/>
            <a:ext cx="8292713" cy="4906102"/>
          </a:xfrm>
        </p:spPr>
        <p:txBody>
          <a:bodyPr/>
          <a:lstStyle/>
          <a:p>
            <a:r>
              <a:rPr lang="en-US" dirty="0"/>
              <a:t>Define new tags</a:t>
            </a:r>
          </a:p>
          <a:p>
            <a:pPr lvl="1"/>
            <a:r>
              <a:rPr lang="en-US" sz="2200" dirty="0"/>
              <a:t>B-NP B-VP B-PP: beginning of an “NP”, “VP”, “PP” chunk</a:t>
            </a:r>
          </a:p>
          <a:p>
            <a:pPr lvl="1"/>
            <a:r>
              <a:rPr lang="en-US" sz="2200" dirty="0"/>
              <a:t>I-NP I-VP I-PP: inside of an “NP”, “VP”, “PP” chunk</a:t>
            </a:r>
          </a:p>
          <a:p>
            <a:pPr lvl="1"/>
            <a:r>
              <a:rPr lang="en-US" sz="2200" dirty="0"/>
              <a:t>O: outside of any chunk</a:t>
            </a:r>
          </a:p>
        </p:txBody>
      </p:sp>
      <p:pic>
        <p:nvPicPr>
          <p:cNvPr id="4" name="Picture 3"/>
          <p:cNvPicPr>
            <a:picLocks noChangeAspect="1"/>
          </p:cNvPicPr>
          <p:nvPr/>
        </p:nvPicPr>
        <p:blipFill>
          <a:blip r:embed="rId2"/>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NER</a:t>
            </a:r>
          </a:p>
        </p:txBody>
      </p:sp>
      <p:sp>
        <p:nvSpPr>
          <p:cNvPr id="3" name="Content Placeholder 2"/>
          <p:cNvSpPr>
            <a:spLocks noGrp="1"/>
          </p:cNvSpPr>
          <p:nvPr>
            <p:ph idx="1"/>
          </p:nvPr>
        </p:nvSpPr>
        <p:spPr/>
        <p:txBody>
          <a:bodyPr/>
          <a:lstStyle/>
          <a:p>
            <a:r>
              <a:rPr lang="en-US" dirty="0"/>
              <a:t>Define many new tags</a:t>
            </a:r>
          </a:p>
          <a:p>
            <a:pPr lvl="1"/>
            <a:r>
              <a:rPr lang="en-US" sz="2000" dirty="0"/>
              <a:t>B-PERS, B-DATE,…: beginning of a mention of a person/date...</a:t>
            </a:r>
          </a:p>
          <a:p>
            <a:pPr lvl="1"/>
            <a:r>
              <a:rPr lang="en-US" sz="2000" dirty="0"/>
              <a:t>I-PERS, I-DATE,…: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a:solidFill>
                  <a:schemeClr val="accent1"/>
                </a:solidFill>
              </a:rPr>
              <a:t>Exactly the same problems with different tag set!</a:t>
            </a: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tagging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Many NLP tasks are </a:t>
                </a:r>
                <a:r>
                  <a:rPr lang="en-US" sz="2800" dirty="0">
                    <a:solidFill>
                      <a:srgbClr val="3C58AD"/>
                    </a:solidFill>
                  </a:rPr>
                  <a:t>sequence tagging</a:t>
                </a:r>
                <a:r>
                  <a:rPr lang="en-US" sz="2800" dirty="0"/>
                  <a:t> tasks</a:t>
                </a:r>
              </a:p>
              <a:p>
                <a:pPr lvl="1"/>
                <a:r>
                  <a:rPr lang="en-US" dirty="0">
                    <a:highlight>
                      <a:srgbClr val="FFFF00"/>
                    </a:highlight>
                  </a:rPr>
                  <a:t>Input</a:t>
                </a:r>
                <a:r>
                  <a:rPr lang="en-US" dirty="0"/>
                  <a:t>: a sequence of tokens/words</a:t>
                </a:r>
              </a:p>
              <a:p>
                <a:pPr lvl="1"/>
                <a:r>
                  <a:rPr lang="en-US" dirty="0">
                    <a:highlight>
                      <a:srgbClr val="FFFF00"/>
                    </a:highlight>
                  </a:rPr>
                  <a:t>Output</a:t>
                </a:r>
                <a:r>
                  <a:rPr lang="en-US" dirty="0"/>
                  <a:t>:  a sequence of corresponding labels</a:t>
                </a:r>
              </a:p>
              <a:p>
                <a:pPr lvl="2"/>
                <a:r>
                  <a:rPr lang="en-US" dirty="0"/>
                  <a:t>E.g., POS tags, BIO encoding for NER</a:t>
                </a:r>
              </a:p>
              <a:p>
                <a:pPr lvl="1"/>
                <a:r>
                  <a:rPr lang="en-US" dirty="0"/>
                  <a:t>Solution: </a:t>
                </a:r>
                <a:r>
                  <a:rPr lang="en-US" dirty="0">
                    <a:highlight>
                      <a:srgbClr val="FFFF00"/>
                    </a:highlight>
                  </a:rPr>
                  <a:t>finding the most probable label sequence for the given word sequence</a:t>
                </a:r>
              </a:p>
              <a:p>
                <a:pPr lvl="2"/>
                <a14:m>
                  <m:oMath xmlns:m="http://schemas.openxmlformats.org/officeDocument/2006/math">
                    <m:sSup>
                      <m:sSupPr>
                        <m:ctrlPr>
                          <a:rPr lang="en-US" sz="3500" b="1" i="1">
                            <a:latin typeface="Cambria Math" panose="02040503050406030204" pitchFamily="18"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panose="02040503050406030204" pitchFamily="18"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panose="02040503050406030204" pitchFamily="18"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highlight>
                  <a:srgbClr val="FFFF00"/>
                </a:highlight>
              </a:rPr>
              <a:t>Sequential tagging </a:t>
            </a:r>
            <a:r>
              <a:rPr lang="en-US" dirty="0" err="1">
                <a:highlight>
                  <a:srgbClr val="FFFF00"/>
                </a:highlight>
              </a:rPr>
              <a:t>v.s</a:t>
            </a:r>
            <a:r>
              <a:rPr lang="en-US" dirty="0">
                <a:highlight>
                  <a:srgbClr val="FFFF00"/>
                </a:highlight>
              </a:rPr>
              <a:t> </a:t>
            </a:r>
            <a:br>
              <a:rPr lang="en-US" dirty="0">
                <a:highlight>
                  <a:srgbClr val="FFFF00"/>
                </a:highlight>
              </a:rPr>
            </a:br>
            <a:r>
              <a:rPr lang="en-US" dirty="0">
                <a:highlight>
                  <a:srgbClr val="FFFF00"/>
                </a:highlight>
              </a:rPr>
              <a:t>independent prediction</a:t>
            </a:r>
          </a:p>
        </p:txBody>
      </p:sp>
      <p:sp>
        <p:nvSpPr>
          <p:cNvPr id="5" name="Text Placeholder 4"/>
          <p:cNvSpPr>
            <a:spLocks noGrp="1"/>
          </p:cNvSpPr>
          <p:nvPr>
            <p:ph type="body" idx="1"/>
          </p:nvPr>
        </p:nvSpPr>
        <p:spPr>
          <a:xfrm>
            <a:off x="629842" y="1335723"/>
            <a:ext cx="4118646" cy="823912"/>
          </a:xfrm>
        </p:spPr>
        <p:txBody>
          <a:bodyPr/>
          <a:lstStyle/>
          <a:p>
            <a:r>
              <a:rPr lang="en-US" sz="2600" dirty="0"/>
              <a:t>Sequence labeling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a:p>
              <a:p>
                <a:pPr lvl="1"/>
                <a14:m>
                  <m:oMath xmlns:m="http://schemas.openxmlformats.org/officeDocument/2006/math">
                    <m:r>
                      <a:rPr lang="en-US" b="1" i="1" dirty="0" smtClean="0">
                        <a:latin typeface="Cambria Math" panose="02040503050406030204" pitchFamily="18" charset="0"/>
                      </a:rPr>
                      <m:t>𝒕</m:t>
                    </m:r>
                  </m:oMath>
                </a14:m>
                <a:r>
                  <a:rPr lang="en-US" dirty="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a:t>Independent classifiers</a:t>
            </a:r>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a:t>
              </a:r>
              <a:r>
                <a:rPr lang="en-US" sz="2400" baseline="-25000" dirty="0"/>
                <a:t>i</a:t>
              </a:r>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r>
                <a:rPr lang="en-US" sz="2400" baseline="-25000" dirty="0"/>
                <a:t>i</a:t>
              </a:r>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a:t>x</a:t>
              </a:r>
              <a:r>
                <a:rPr lang="en-US" sz="2400" baseline="-25000" dirty="0" err="1"/>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a:t>y</a:t>
              </a:r>
              <a:r>
                <a:rPr lang="en-US" sz="2400" baseline="-25000" dirty="0" err="1"/>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t</a:t>
              </a:r>
              <a:r>
                <a:rPr lang="en-US" sz="2400" baseline="-25000" dirty="0" err="1"/>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w</a:t>
              </a:r>
              <a:r>
                <a:rPr lang="en-US" sz="2400" baseline="-25000" dirty="0" err="1"/>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a:t>w</a:t>
              </a:r>
              <a:r>
                <a:rPr lang="en-US" sz="2400" baseline="-25000" dirty="0" err="1"/>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a:t>t</a:t>
              </a:r>
              <a:r>
                <a:rPr lang="en-US" sz="2400" baseline="-25000" dirty="0" err="1"/>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Sequential tagging </a:t>
            </a:r>
            <a:r>
              <a:rPr lang="en-US" dirty="0" err="1"/>
              <a:t>v.s</a:t>
            </a:r>
            <a:r>
              <a:rPr lang="en-US" dirty="0"/>
              <a:t> </a:t>
            </a:r>
            <a:br>
              <a:rPr lang="en-US" dirty="0"/>
            </a:br>
            <a:r>
              <a:rPr lang="en-US" dirty="0"/>
              <a:t>independent prediction</a:t>
            </a:r>
          </a:p>
        </p:txBody>
      </p:sp>
      <p:sp>
        <p:nvSpPr>
          <p:cNvPr id="5" name="Text Placeholder 4"/>
          <p:cNvSpPr>
            <a:spLocks noGrp="1"/>
          </p:cNvSpPr>
          <p:nvPr>
            <p:ph type="body" idx="1"/>
          </p:nvPr>
        </p:nvSpPr>
        <p:spPr>
          <a:xfrm>
            <a:off x="629842" y="1335723"/>
            <a:ext cx="4118646" cy="823912"/>
          </a:xfrm>
        </p:spPr>
        <p:txBody>
          <a:bodyPr/>
          <a:lstStyle/>
          <a:p>
            <a:r>
              <a:rPr lang="en-US" sz="2600" dirty="0">
                <a:highlight>
                  <a:srgbClr val="FFFF00"/>
                </a:highlight>
              </a:rPr>
              <a:t>Sequence labeling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a:p>
              <a:p>
                <a:pPr lvl="1"/>
                <a:r>
                  <a:rPr lang="en-US" b="1" dirty="0"/>
                  <a:t>t</a:t>
                </a:r>
                <a:r>
                  <a:rPr lang="en-US" b="1" baseline="30000" dirty="0"/>
                  <a:t>*</a:t>
                </a:r>
                <a:r>
                  <a:rPr lang="en-US" dirty="0"/>
                  <a:t> is a vector/matrix</a:t>
                </a:r>
              </a:p>
              <a:p>
                <a:r>
                  <a:rPr lang="en-US" dirty="0">
                    <a:highlight>
                      <a:srgbClr val="FFFF00"/>
                    </a:highlight>
                  </a:rPr>
                  <a:t>Dependency between both (</a:t>
                </a:r>
                <a:r>
                  <a:rPr lang="en-US" b="1" dirty="0">
                    <a:highlight>
                      <a:srgbClr val="FFFF00"/>
                    </a:highlight>
                  </a:rPr>
                  <a:t>t, w</a:t>
                </a:r>
                <a:r>
                  <a:rPr lang="en-US" dirty="0">
                    <a:highlight>
                      <a:srgbClr val="FFFF00"/>
                    </a:highlight>
                  </a:rPr>
                  <a:t>) and (t</a:t>
                </a:r>
                <a:r>
                  <a:rPr lang="en-US" baseline="-25000" dirty="0">
                    <a:highlight>
                      <a:srgbClr val="FFFF00"/>
                    </a:highlight>
                  </a:rPr>
                  <a:t>i-1</a:t>
                </a:r>
                <a:r>
                  <a:rPr lang="en-US" dirty="0">
                    <a:highlight>
                      <a:srgbClr val="FFFF00"/>
                    </a:highlight>
                  </a:rPr>
                  <a:t>, </a:t>
                </a:r>
                <a:r>
                  <a:rPr lang="en-US" dirty="0" err="1">
                    <a:highlight>
                      <a:srgbClr val="FFFF00"/>
                    </a:highlight>
                  </a:rPr>
                  <a:t>t</a:t>
                </a:r>
                <a:r>
                  <a:rPr lang="en-US" baseline="-25000" dirty="0" err="1">
                    <a:highlight>
                      <a:srgbClr val="FFFF00"/>
                    </a:highlight>
                  </a:rPr>
                  <a:t>i</a:t>
                </a:r>
                <a:r>
                  <a:rPr lang="en-US" dirty="0">
                    <a:highlight>
                      <a:srgbClr val="FFFF00"/>
                    </a:highlight>
                  </a:rPr>
                  <a:t>)</a:t>
                </a:r>
              </a:p>
              <a:p>
                <a:r>
                  <a:rPr lang="en-US" dirty="0">
                    <a:highlight>
                      <a:srgbClr val="FFFF00"/>
                    </a:highlight>
                  </a:rPr>
                  <a:t>Structured output </a:t>
                </a:r>
              </a:p>
              <a:p>
                <a:r>
                  <a:rPr lang="en-US" dirty="0">
                    <a:highlight>
                      <a:srgbClr val="FFFF00"/>
                    </a:highlight>
                  </a:rPr>
                  <a:t>Difficult to solve the inference problem</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a:blip r:embed="rId2"/>
                <a:stretch>
                  <a:fillRect l="-2295" t="-687"/>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a:highlight>
                  <a:srgbClr val="FFFF00"/>
                </a:highlight>
              </a:rPr>
              <a:t>Independent classifiers</a:t>
            </a:r>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a:t>*</a:t>
                </a:r>
                <a:r>
                  <a:rPr lang="en-US" dirty="0"/>
                  <a:t> is a single label</a:t>
                </a:r>
              </a:p>
              <a:p>
                <a:r>
                  <a:rPr lang="en-US" dirty="0">
                    <a:highlight>
                      <a:srgbClr val="FFFF00"/>
                    </a:highlight>
                  </a:rPr>
                  <a:t>Dependency only within </a:t>
                </a:r>
                <a14:m>
                  <m:oMath xmlns:m="http://schemas.openxmlformats.org/officeDocument/2006/math">
                    <m:r>
                      <a:rPr lang="en-US" i="1" dirty="0">
                        <a:highlight>
                          <a:srgbClr val="FFFF00"/>
                        </a:highlight>
                        <a:latin typeface="Cambria Math" panose="02040503050406030204" pitchFamily="18" charset="0"/>
                      </a:rPr>
                      <m:t>(</m:t>
                    </m:r>
                    <m:r>
                      <a:rPr lang="en-US" b="0" i="1" dirty="0" smtClean="0">
                        <a:highlight>
                          <a:srgbClr val="FFFF00"/>
                        </a:highlight>
                        <a:latin typeface="Cambria Math" panose="02040503050406030204" pitchFamily="18" charset="0"/>
                      </a:rPr>
                      <m:t>𝑦</m:t>
                    </m:r>
                    <m:r>
                      <a:rPr lang="en-US" i="1" dirty="0" err="1">
                        <a:highlight>
                          <a:srgbClr val="FFFF00"/>
                        </a:highlight>
                        <a:latin typeface="Cambria Math" panose="02040503050406030204" pitchFamily="18" charset="0"/>
                      </a:rPr>
                      <m:t>,</m:t>
                    </m:r>
                    <m:r>
                      <a:rPr lang="en-US" b="1" i="1" dirty="0" smtClean="0">
                        <a:highlight>
                          <a:srgbClr val="FFFF00"/>
                        </a:highlight>
                        <a:latin typeface="Cambria Math" panose="02040503050406030204" pitchFamily="18" charset="0"/>
                      </a:rPr>
                      <m:t>𝒙</m:t>
                    </m:r>
                    <m:r>
                      <a:rPr lang="en-US" i="1" dirty="0">
                        <a:highlight>
                          <a:srgbClr val="FFFF00"/>
                        </a:highlight>
                        <a:latin typeface="Cambria Math" panose="02040503050406030204" pitchFamily="18" charset="0"/>
                      </a:rPr>
                      <m:t>)</m:t>
                    </m:r>
                  </m:oMath>
                </a14:m>
                <a:r>
                  <a:rPr lang="en-US" dirty="0">
                    <a:highlight>
                      <a:srgbClr val="FFFF00"/>
                    </a:highlight>
                  </a:rPr>
                  <a:t> </a:t>
                </a:r>
              </a:p>
              <a:p>
                <a:r>
                  <a:rPr lang="en-US" dirty="0">
                    <a:highlight>
                      <a:srgbClr val="FFFF00"/>
                    </a:highlight>
                  </a:rPr>
                  <a:t>Independent output</a:t>
                </a:r>
              </a:p>
              <a:p>
                <a:r>
                  <a:rPr lang="en-US" dirty="0">
                    <a:highlight>
                      <a:srgbClr val="FFFF00"/>
                    </a:highlight>
                  </a:rPr>
                  <a:t>Easy to solve the inference problem</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a:blip r:embed="rId3"/>
                <a:stretch>
                  <a:fillRect l="-1623" t="-687" r="-194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Jason’s ice cream</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Best tag sequence for P(”1,2,1”)?</a:t>
            </a:r>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139" name="Worksheet" r:id="rId4" imgW="3035300" imgH="1193800" progId="Excel.Sheet.8">
                  <p:embed/>
                </p:oleObj>
              </mc:Choice>
              <mc:Fallback>
                <p:oleObj name="Worksheet" r:id="rId4" imgW="3035300" imgH="1193800" progId="Excel.Sheet.8">
                  <p:embed/>
                  <p:pic>
                    <p:nvPicPr>
                      <p:cNvPr id="0" name=""/>
                      <p:cNvPicPr/>
                      <p:nvPr/>
                    </p:nvPicPr>
                    <p:blipFill>
                      <a:blip r:embed="rId5"/>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a:solidFill>
                  <a:srgbClr val="3C58AD"/>
                </a:solidFill>
              </a:rPr>
              <a:t>0.5</a:t>
            </a: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a:solidFill>
                  <a:srgbClr val="3C58AD"/>
                </a:solidFill>
              </a:rPr>
              <a:t>0.5</a:t>
            </a: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a:solidFill>
                  <a:srgbClr val="3C58AD"/>
                </a:solidFill>
              </a:rPr>
              <a:t>0.8</a:t>
            </a: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a:solidFill>
                  <a:srgbClr val="3C58AD"/>
                </a:solidFill>
              </a:rPr>
              <a:t>0.2</a:t>
            </a: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a:solidFill>
                  <a:srgbClr val="D5570C"/>
                </a:solidFill>
              </a:rPr>
              <a:t>0.5</a:t>
            </a: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a:solidFill>
                  <a:srgbClr val="D5570C"/>
                </a:solidFill>
              </a:rPr>
              <a:t>0.5</a:t>
            </a: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a:solidFill>
                  <a:srgbClr val="D5570C"/>
                </a:solidFill>
              </a:rPr>
              <a:t>0.4</a:t>
            </a: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a:solidFill>
                  <a:srgbClr val="D5570C"/>
                </a:solidFill>
              </a:rPr>
              <a:t>0.1</a:t>
            </a: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a:solidFill>
                  <a:srgbClr val="D5570C"/>
                </a:solidFill>
              </a:rPr>
              <a:t>0.2</a:t>
            </a:r>
          </a:p>
        </p:txBody>
      </p:sp>
    </p:spTree>
    <p:extLst>
      <p:ext uri="{BB962C8B-B14F-4D97-AF65-F5344CB8AC3E}">
        <p14:creationId xmlns:p14="http://schemas.microsoft.com/office/powerpoint/2010/main" val="12025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in generative model</a:t>
            </a:r>
          </a:p>
        </p:txBody>
      </p:sp>
      <p:sp>
        <p:nvSpPr>
          <p:cNvPr id="3" name="Content Placeholder 2"/>
          <p:cNvSpPr>
            <a:spLocks noGrp="1"/>
          </p:cNvSpPr>
          <p:nvPr>
            <p:ph idx="1"/>
          </p:nvPr>
        </p:nvSpPr>
        <p:spPr/>
        <p:txBody>
          <a:bodyPr>
            <a:normAutofit/>
          </a:bodyPr>
          <a:lstStyle/>
          <a:p>
            <a:r>
              <a:rPr lang="en-US" dirty="0">
                <a:solidFill>
                  <a:srgbClr val="D5570C"/>
                </a:solidFill>
              </a:rPr>
              <a:t>Inference:</a:t>
            </a:r>
            <a:r>
              <a:rPr lang="en-US" dirty="0"/>
              <a:t> What 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a:t>w</a:t>
            </a: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r>
              <a:rPr lang="en-US" dirty="0">
                <a:latin typeface="Arial" charset="0"/>
                <a:ea typeface="Arial" charset="0"/>
                <a:cs typeface="Arial" charset="0"/>
              </a:rPr>
              <a:t>What are the </a:t>
            </a:r>
            <a:r>
              <a:rPr lang="en-US" dirty="0">
                <a:solidFill>
                  <a:srgbClr val="3C58AD"/>
                </a:solidFill>
                <a:latin typeface="Arial" charset="0"/>
                <a:ea typeface="Arial" charset="0"/>
                <a:cs typeface="Arial" charset="0"/>
              </a:rPr>
              <a:t>latent states</a:t>
            </a:r>
            <a:r>
              <a:rPr lang="en-US" dirty="0">
                <a:latin typeface="Arial" charset="0"/>
                <a:ea typeface="Arial" charset="0"/>
                <a:cs typeface="Arial" charset="0"/>
              </a:rPr>
              <a:t> that most likely generate the sequence of word </a:t>
            </a:r>
            <a:r>
              <a:rPr lang="en-US" b="1" dirty="0">
                <a:latin typeface="Arial" charset="0"/>
                <a:ea typeface="Arial" charset="0"/>
                <a:cs typeface="Arial" charset="0"/>
              </a:rPr>
              <a:t>w</a:t>
            </a: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Find best tag sequence of  “</a:t>
                </a:r>
                <a:r>
                  <a:rPr lang="en-US" dirty="0">
                    <a:solidFill>
                      <a:srgbClr val="3C58AD"/>
                    </a:solidFill>
                  </a:rPr>
                  <a:t>I love cat</a:t>
                </a:r>
                <a:r>
                  <a:rPr lang="en-US" dirty="0"/>
                  <a:t>”</a:t>
                </a:r>
              </a:p>
              <a:p>
                <a:r>
                  <a:rPr lang="en-US" dirty="0"/>
                  <a:t>Remember, we model </a:t>
                </a:r>
                <a14:m>
                  <m:oMath xmlns:m="http://schemas.openxmlformats.org/officeDocument/2006/math">
                    <m:r>
                      <a:rPr lang="en-US" sz="2800" i="1">
                        <a:latin typeface="Cambria Math" charset="0"/>
                      </a:rPr>
                      <m:t>𝑃</m:t>
                    </m:r>
                    <m:d>
                      <m:dPr>
                        <m:ctrlPr>
                          <a:rPr lang="en-US" sz="2800" i="1">
                            <a:latin typeface="Cambria Math" panose="02040503050406030204" pitchFamily="18"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panose="02040503050406030204" pitchFamily="18"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a:t>Find the best one from all possible tag sequences</a:t>
            </a:r>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Assume we have 2 tags N, V</a:t>
                </a:r>
              </a:p>
              <a:p>
                <a:r>
                  <a:rPr lang="en-US" dirty="0"/>
                  <a:t>Which one is the best?</a:t>
                </a:r>
              </a:p>
              <a:p>
                <a:pPr marL="0" indent="0">
                  <a:buNone/>
                </a:pPr>
                <a:r>
                  <a:rPr lang="en-US" sz="18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br>
                  <a:rPr lang="en-US" sz="2600" b="1" i="1" dirty="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a:t> </a:t>
                </a:r>
                <a:br>
                  <a:rPr lang="en-US" sz="2600" b="1" dirty="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a:t>, </a:t>
                </a:r>
                <a:br>
                  <a:rPr lang="en-US" sz="2600" dirty="0"/>
                </a:br>
                <a:r>
                  <a:rPr lang="en-US" sz="26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a:p>
              <a:p>
                <a:pPr marL="0" indent="0">
                  <a:buNone/>
                </a:pPr>
                <a:endParaRPr lang="en-US" sz="2600" dirty="0"/>
              </a:p>
              <a:p>
                <a:pPr marL="0" indent="0">
                  <a:buNone/>
                </a:pPr>
                <a:endParaRPr lang="en-US" sz="3100" dirty="0"/>
              </a:p>
              <a:p>
                <a:r>
                  <a:rPr lang="en-US" sz="3100" dirty="0"/>
                  <a:t>We need an efficient algorithm</a:t>
                </a:r>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Goal: </a:t>
                </a:r>
                <a14:m>
                  <m:oMath xmlns:m="http://schemas.openxmlformats.org/officeDocument/2006/math">
                    <m:func>
                      <m:funcPr>
                        <m:ctrlPr>
                          <a:rPr lang="en-US" sz="2600" b="0" i="1" dirty="0" smtClean="0">
                            <a:latin typeface="Cambria Math" panose="02040503050406030204" pitchFamily="18" charset="0"/>
                          </a:rPr>
                        </m:ctrlPr>
                      </m:funcPr>
                      <m:fName>
                        <m:r>
                          <m:rPr>
                            <m:sty m:val="p"/>
                          </m:rPr>
                          <a:rPr lang="en-US" sz="2600" i="0" dirty="0" smtClean="0">
                            <a:latin typeface="Cambria Math" charset="0"/>
                          </a:rPr>
                          <m:t>arg</m:t>
                        </m:r>
                      </m:fName>
                      <m:e>
                        <m:func>
                          <m:funcPr>
                            <m:ctrlPr>
                              <a:rPr lang="en-US" sz="2600" b="0" i="1" dirty="0" smtClean="0">
                                <a:latin typeface="Cambria Math" panose="02040503050406030204" pitchFamily="18" charset="0"/>
                              </a:rPr>
                            </m:ctrlPr>
                          </m:funcPr>
                          <m:fName>
                            <m:limLow>
                              <m:limLowPr>
                                <m:ctrlPr>
                                  <a:rPr lang="en-US" sz="2600" b="0" i="1" dirty="0" smtClean="0">
                                    <a:latin typeface="Cambria Math" panose="02040503050406030204" pitchFamily="18"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panose="02040503050406030204" pitchFamily="18"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a:t>)</a:t>
                </a:r>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a:t>)</a:t>
                </a:r>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a:t>)</a:t>
                </a:r>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panose="02040503050406030204" pitchFamily="18" charset="0"/>
                          </a:rPr>
                        </m:ctrlPr>
                      </m:funcPr>
                      <m:fName>
                        <m:r>
                          <m:rPr>
                            <m:sty m:val="p"/>
                          </m:rPr>
                          <a:rPr lang="en-US" sz="2600" dirty="0">
                            <a:latin typeface="Cambria Math" charset="0"/>
                          </a:rPr>
                          <m:t>arg</m:t>
                        </m:r>
                      </m:fName>
                      <m:e>
                        <m:func>
                          <m:funcPr>
                            <m:ctrlPr>
                              <a:rPr lang="en-US" sz="2600" i="1" dirty="0">
                                <a:latin typeface="Cambria Math" panose="02040503050406030204" pitchFamily="18" charset="0"/>
                              </a:rPr>
                            </m:ctrlPr>
                          </m:funcPr>
                          <m:fName>
                            <m:limLow>
                              <m:limLowPr>
                                <m:ctrlPr>
                                  <a:rPr lang="en-US" sz="2600" i="1" dirty="0">
                                    <a:latin typeface="Cambria Math" panose="02040503050406030204" pitchFamily="18"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panose="02040503050406030204" pitchFamily="18"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a:p>
                <a:r>
                  <a:rPr lang="en-US" sz="2600" dirty="0"/>
                  <a:t>Find the best path!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 again!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Recursively decompose a problem into smaller sub-problems</a:t>
                </a:r>
              </a:p>
              <a:p>
                <a:r>
                  <a:rPr lang="en-US" dirty="0"/>
                  <a:t>Similar to mathematical induction</a:t>
                </a:r>
              </a:p>
              <a:p>
                <a:pPr lvl="1"/>
                <a:r>
                  <a:rPr lang="en-US" dirty="0">
                    <a:solidFill>
                      <a:srgbClr val="3C58AD"/>
                    </a:solidFill>
                  </a:rPr>
                  <a:t>Base step</a:t>
                </a:r>
                <a:r>
                  <a:rPr lang="en-US" dirty="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a:p>
              <a:p>
                <a:pPr lvl="1"/>
                <a:r>
                  <a:rPr lang="en-US" dirty="0">
                    <a:solidFill>
                      <a:srgbClr val="3C58AD"/>
                    </a:solidFill>
                  </a:rPr>
                  <a:t>Inductive step</a:t>
                </a:r>
                <a:r>
                  <a:rPr lang="en-US" dirty="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charset="0"/>
                          </a:rPr>
                          <m:t>𝒕</m:t>
                        </m:r>
                      </m:e>
                      <m:sup>
                        <m:r>
                          <a:rPr lang="en-US" sz="2400" b="0" i="1" smtClean="0">
                            <a:latin typeface="Cambria Math" charset="0"/>
                          </a:rPr>
                          <m:t>𝑘</m:t>
                        </m:r>
                      </m:sup>
                    </m:sSup>
                  </m:oMath>
                </a14:m>
                <a:r>
                  <a:rPr lang="en-US" sz="2400" dirty="0">
                    <a:latin typeface="Cambria Math" charset="0"/>
                  </a:rPr>
                  <a:t> : tag sequence with length </a:t>
                </a:r>
                <a14:m>
                  <m:oMath xmlns:m="http://schemas.openxmlformats.org/officeDocument/2006/math">
                    <m:r>
                      <a:rPr lang="en-US" sz="2400" b="0" i="1">
                        <a:latin typeface="Cambria Math" charset="0"/>
                      </a:rPr>
                      <m:t>𝑘</m:t>
                    </m:r>
                  </m:oMath>
                </a14:m>
                <a:r>
                  <a:rPr lang="en-US" sz="2400" dirty="0">
                    <a:latin typeface="Cambria Math" charset="0"/>
                  </a:rPr>
                  <a:t>,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a:latin typeface="Cambria Math" charset="0"/>
                </a:endParaRPr>
              </a:p>
              <a:p>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sSup>
                              <m:sSupPr>
                                <m:ctrlPr>
                                  <a:rPr lang="en-US" sz="2400" b="1" i="1">
                                    <a:latin typeface="Cambria Math" panose="02040503050406030204" pitchFamily="18"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panose="02040503050406030204" pitchFamily="18" charset="0"/>
                          </a:rPr>
                        </m:ctrlPr>
                      </m:funcPr>
                      <m:fName>
                        <m:r>
                          <a:rPr lang="en-US" sz="2400" b="0" i="1" smtClean="0">
                            <a:latin typeface="Cambria Math" charset="0"/>
                          </a:rPr>
                          <m:t>𝑚𝑎</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charset="0"/>
                                  </a:rPr>
                                  <m:t>max</m:t>
                                </m:r>
                              </m:e>
                              <m:lim>
                                <m:sSup>
                                  <m:sSupPr>
                                    <m:ctrlPr>
                                      <a:rPr lang="en-US" sz="2400" b="1" i="1" smtClean="0">
                                        <a:latin typeface="Cambria Math" panose="02040503050406030204" pitchFamily="18"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tag @ </a:t>
            </a:r>
            <a:r>
              <a:rPr lang="en-US" dirty="0" err="1"/>
              <a:t>i</a:t>
            </a:r>
            <a:r>
              <a:rPr lang="en-US" dirty="0"/>
              <a:t>=k</a:t>
            </a:r>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tag sequences</a:t>
            </a:r>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sSup>
                              <m:sSupPr>
                                <m:ctrlPr>
                                  <a:rPr lang="en-US" sz="2400" b="1" i="1">
                                    <a:latin typeface="Cambria Math" panose="02040503050406030204" pitchFamily="18"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br>
                  <a:rPr lang="en-US" sz="2400" i="1" dirty="0">
                    <a:latin typeface="Cambria Math" charset="0"/>
                  </a:rPr>
                </a:br>
                <a14:m>
                  <m:oMath xmlns:m="http://schemas.openxmlformats.org/officeDocument/2006/math">
                    <m:func>
                      <m:funcPr>
                        <m:ctrlPr>
                          <a:rPr lang="en-US" sz="2000" i="1">
                            <a:latin typeface="Cambria Math" panose="02040503050406030204" pitchFamily="18" charset="0"/>
                          </a:rPr>
                        </m:ctrlPr>
                      </m:funcPr>
                      <m:fName>
                        <m:r>
                          <a:rPr lang="en-US" sz="2000" i="1">
                            <a:latin typeface="Cambria Math" charset="0"/>
                          </a:rPr>
                          <m:t>=</m:t>
                        </m:r>
                        <m:r>
                          <a:rPr lang="en-US" sz="2000" i="1">
                            <a:latin typeface="Cambria Math" charset="0"/>
                          </a:rPr>
                          <m:t>𝑚𝑎</m:t>
                        </m:r>
                        <m:sSub>
                          <m:sSubPr>
                            <m:ctrlPr>
                              <a:rPr lang="en-US" sz="2000" i="1">
                                <a:latin typeface="Cambria Math" panose="02040503050406030204" pitchFamily="18" charset="0"/>
                              </a:rPr>
                            </m:ctrlPr>
                          </m:sSubPr>
                          <m:e>
                            <m:r>
                              <a:rPr lang="en-US" sz="2000" i="1">
                                <a:latin typeface="Cambria Math" charset="0"/>
                              </a:rPr>
                              <m:t>𝑥</m:t>
                            </m:r>
                          </m:e>
                          <m:sub>
                            <m:sSup>
                              <m:sSupPr>
                                <m:ctrlPr>
                                  <a:rPr lang="en-US" sz="2000" i="1">
                                    <a:latin typeface="Cambria Math" panose="02040503050406030204" pitchFamily="18"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panose="02040503050406030204" pitchFamily="18" charset="0"/>
                              </a:rPr>
                            </m:ctrlPr>
                          </m:limLowPr>
                          <m:e>
                            <m:r>
                              <m:rPr>
                                <m:sty m:val="p"/>
                              </m:rPr>
                              <a:rPr lang="en-US" sz="2000">
                                <a:latin typeface="Cambria Math" charset="0"/>
                              </a:rPr>
                              <m:t>max</m:t>
                            </m:r>
                          </m:e>
                          <m:lim>
                            <m:sSup>
                              <m:sSupPr>
                                <m:ctrlPr>
                                  <a:rPr lang="en-US" sz="2000" b="1" i="1">
                                    <a:latin typeface="Cambria Math" panose="02040503050406030204" pitchFamily="18"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panose="02040503050406030204" pitchFamily="18"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panose="02040503050406030204" pitchFamily="18"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panose="02040503050406030204" pitchFamily="18"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panose="02040503050406030204" pitchFamily="18"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panose="02040503050406030204" pitchFamily="18"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panose="02040503050406030204" pitchFamily="18" charset="0"/>
                          </a:rPr>
                        </m:ctrlPr>
                      </m:funcPr>
                      <m:fName>
                        <m:r>
                          <a:rPr lang="en-US" sz="1800" i="1">
                            <a:latin typeface="Cambria Math" charset="0"/>
                          </a:rPr>
                          <m:t>=</m:t>
                        </m:r>
                        <m:r>
                          <a:rPr lang="en-US" sz="1800" i="1">
                            <a:latin typeface="Cambria Math" charset="0"/>
                          </a:rPr>
                          <m:t>𝑚𝑎</m:t>
                        </m:r>
                        <m:sSub>
                          <m:sSubPr>
                            <m:ctrlPr>
                              <a:rPr lang="en-US" sz="1800" i="1">
                                <a:latin typeface="Cambria Math" panose="02040503050406030204" pitchFamily="18" charset="0"/>
                              </a:rPr>
                            </m:ctrlPr>
                          </m:sSubPr>
                          <m:e>
                            <m:r>
                              <a:rPr lang="en-US" sz="1800" i="1">
                                <a:latin typeface="Cambria Math" charset="0"/>
                              </a:rPr>
                              <m:t>𝑥</m:t>
                            </m:r>
                          </m:e>
                          <m:sub>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panose="02040503050406030204" pitchFamily="18" charset="0"/>
                              </a:rPr>
                            </m:ctrlPr>
                          </m:limLowPr>
                          <m:e>
                            <m:r>
                              <m:rPr>
                                <m:sty m:val="p"/>
                              </m:rPr>
                              <a:rPr lang="en-US" sz="1800">
                                <a:latin typeface="Cambria Math" charset="0"/>
                              </a:rPr>
                              <m:t>max</m:t>
                            </m:r>
                          </m:e>
                          <m:lim>
                            <m:sSup>
                              <m:sSupPr>
                                <m:ctrlPr>
                                  <a:rPr lang="en-US" sz="1800" b="1" i="1">
                                    <a:latin typeface="Cambria Math" panose="02040503050406030204" pitchFamily="18"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panose="02040503050406030204" pitchFamily="18" charset="0"/>
                              </a:rPr>
                            </m:ctrlPr>
                          </m:dPr>
                          <m:e>
                            <m:sSup>
                              <m:sSupPr>
                                <m:ctrlPr>
                                  <a:rPr lang="en-US" sz="1800" b="1" i="1">
                                    <a:latin typeface="Cambria Math" panose="02040503050406030204" pitchFamily="18"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panose="02040503050406030204" pitchFamily="18"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a:t> Let’s call 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a:t> This is </a:t>
                </a:r>
                <a14:m>
                  <m:oMath xmlns:m="http://schemas.openxmlformats.org/officeDocument/2006/math">
                    <m:r>
                      <a:rPr lang="en-US" b="0" i="0" smtClean="0">
                        <a:latin typeface="Cambria Math" charset="0"/>
                      </a:rPr>
                      <m:t> </m:t>
                    </m:r>
                    <m:sSub>
                      <m:sSubPr>
                        <m:ctrlPr>
                          <a:rPr lang="en-US" b="0" i="1" smtClean="0">
                            <a:latin typeface="Cambria Math" panose="02040503050406030204" pitchFamily="18"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panose="02040503050406030204" pitchFamily="18"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panose="02040503050406030204" pitchFamily="18" charset="0"/>
                          </a:rPr>
                        </m:ctrlPr>
                      </m:funcPr>
                      <m:fName>
                        <m:limLow>
                          <m:limLowPr>
                            <m:ctrlPr>
                              <a:rPr lang="en-US" sz="2000" i="1" dirty="0">
                                <a:latin typeface="Cambria Math" panose="02040503050406030204" pitchFamily="18"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panose="02040503050406030204" pitchFamily="18"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panose="02040503050406030204" pitchFamily="18"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panose="02040503050406030204" pitchFamily="18" charset="0"/>
                          </a:rPr>
                        </m:ctrlPr>
                      </m:dPr>
                      <m:e>
                        <m:r>
                          <a:rPr lang="en-US" sz="2200" i="1">
                            <a:latin typeface="Cambria Math" charset="0"/>
                          </a:rPr>
                          <m:t>𝑞</m:t>
                        </m:r>
                      </m:e>
                    </m:d>
                    <m:r>
                      <m:rPr>
                        <m:nor/>
                      </m:rPr>
                      <a:rPr lang="en-US" sz="2200" dirty="0"/>
                      <m:t>=</m:t>
                    </m:r>
                    <m:func>
                      <m:funcPr>
                        <m:ctrlPr>
                          <a:rPr lang="en-US" sz="2200" i="1" dirty="0">
                            <a:latin typeface="Cambria Math" panose="02040503050406030204" pitchFamily="18" charset="0"/>
                          </a:rPr>
                        </m:ctrlPr>
                      </m:funcPr>
                      <m:fName>
                        <m:limLow>
                          <m:limLowPr>
                            <m:ctrlPr>
                              <a:rPr lang="en-US" sz="2200" i="1" dirty="0">
                                <a:latin typeface="Cambria Math" panose="02040503050406030204" pitchFamily="18" charset="0"/>
                              </a:rPr>
                            </m:ctrlPr>
                          </m:limLowPr>
                          <m:e>
                            <m:r>
                              <m:rPr>
                                <m:sty m:val="p"/>
                              </m:rPr>
                              <a:rPr lang="en-US" sz="2200" dirty="0">
                                <a:latin typeface="Cambria Math" charset="0"/>
                              </a:rPr>
                              <m:t>max</m:t>
                            </m:r>
                          </m:e>
                          <m:lim>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panose="02040503050406030204" pitchFamily="18"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panose="02040503050406030204" pitchFamily="18" charset="0"/>
                              </a:rPr>
                            </m:ctrlPr>
                          </m:dPr>
                          <m:e>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br>
                  <a:rPr lang="en-US" sz="2200" dirty="0"/>
                </a:br>
                <a14:m>
                  <m:oMath xmlns:m="http://schemas.openxmlformats.org/officeDocument/2006/math">
                    <m:r>
                      <m:rPr>
                        <m:nor/>
                      </m:rPr>
                      <a:rPr lang="en-US" sz="2200" dirty="0"/>
                      <m:t>=</m:t>
                    </m:r>
                    <m:func>
                      <m:funcPr>
                        <m:ctrlPr>
                          <a:rPr lang="en-US" sz="2200" i="1" dirty="0">
                            <a:latin typeface="Cambria Math" panose="02040503050406030204" pitchFamily="18" charset="0"/>
                          </a:rPr>
                        </m:ctrlPr>
                      </m:funcPr>
                      <m:fName>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panose="02040503050406030204" pitchFamily="18" charset="0"/>
                              </a:rPr>
                            </m:ctrlPr>
                          </m:funcPr>
                          <m:fName>
                            <m:limLow>
                              <m:limLowPr>
                                <m:ctrlPr>
                                  <a:rPr lang="en-US" sz="2200" i="1" dirty="0">
                                    <a:latin typeface="Cambria Math" panose="02040503050406030204" pitchFamily="18" charset="0"/>
                                  </a:rPr>
                                </m:ctrlPr>
                              </m:limLowPr>
                              <m:e>
                                <m:r>
                                  <m:rPr>
                                    <m:sty m:val="p"/>
                                  </m:rPr>
                                  <a:rPr lang="en-US" sz="2200" dirty="0">
                                    <a:latin typeface="Cambria Math" charset="0"/>
                                  </a:rPr>
                                  <m:t>max</m:t>
                                </m:r>
                              </m:e>
                              <m:lim>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panose="02040503050406030204" pitchFamily="18"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panose="02040503050406030204" pitchFamily="18" charset="0"/>
                                  </a:rPr>
                                </m:ctrlPr>
                              </m:dPr>
                              <m:e>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a:t> </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Base step</a:t>
                </a:r>
                <a:r>
                  <a:rPr lang="en-US" sz="2800" dirty="0"/>
                  <a:t>: </a:t>
                </a:r>
                <a:r>
                  <a:rPr lang="en-US" sz="2800" dirty="0" err="1"/>
                  <a:t>i</a:t>
                </a:r>
                <a:r>
                  <a:rPr lang="en-US" sz="2800" dirty="0"/>
                  <a:t>=0 </a:t>
                </a:r>
                <a:endParaRPr lang="en-US" sz="2200" dirty="0"/>
              </a:p>
              <a:p>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panose="02040503050406030204" pitchFamily="18"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an array</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a:solidFill>
                      <a:srgbClr val="3C58AD"/>
                    </a:solidFill>
                  </a:rPr>
                  <a:t>Initial:</a:t>
                </a:r>
              </a:p>
              <a:p>
                <a:r>
                  <a:rPr lang="en-US" sz="3000" dirty="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an array</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panose="02040503050406030204" pitchFamily="18"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panose="02040503050406030204" pitchFamily="18" charset="0"/>
                            </a:rPr>
                          </m:ctrlPr>
                        </m:funcPr>
                        <m:fName>
                          <m:r>
                            <a:rPr lang="en-US" sz="2400" i="1" dirty="0">
                              <a:latin typeface="Cambria Math"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panose="02040503050406030204" pitchFamily="18" charset="0"/>
                                </a:rPr>
                              </m:ctrlPr>
                            </m:funcPr>
                            <m:fName>
                              <m:limLow>
                                <m:limLowPr>
                                  <m:ctrlPr>
                                    <a:rPr lang="en-US" sz="2400" i="1" dirty="0">
                                      <a:latin typeface="Cambria Math" panose="02040503050406030204" pitchFamily="18" charset="0"/>
                                    </a:rPr>
                                  </m:ctrlPr>
                                </m:limLowPr>
                                <m:e>
                                  <m:r>
                                    <m:rPr>
                                      <m:sty m:val="p"/>
                                    </m:rPr>
                                    <a:rPr lang="en-US" sz="2400" dirty="0">
                                      <a:latin typeface="Cambria Math" charset="0"/>
                                    </a:rPr>
                                    <m:t>max</m:t>
                                  </m:r>
                                </m:e>
                                <m:lim>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panose="02040503050406030204" pitchFamily="18"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the best sequence</a:t>
            </a:r>
          </a:p>
        </p:txBody>
      </p:sp>
      <p:sp>
        <p:nvSpPr>
          <p:cNvPr id="3" name="Content Placeholder 2"/>
          <p:cNvSpPr>
            <a:spLocks noGrp="1"/>
          </p:cNvSpPr>
          <p:nvPr>
            <p:ph idx="1"/>
          </p:nvPr>
        </p:nvSpPr>
        <p:spPr/>
        <p:txBody>
          <a:bodyPr/>
          <a:lstStyle/>
          <a:p>
            <a:r>
              <a:rPr lang="en-US" dirty="0"/>
              <a:t>Keep one </a:t>
            </a:r>
            <a:r>
              <a:rPr lang="en-US" dirty="0" err="1">
                <a:solidFill>
                  <a:srgbClr val="3C58AD"/>
                </a:solidFill>
              </a:rPr>
              <a:t>backpointer</a:t>
            </a:r>
            <a:r>
              <a:rPr lang="en-US" dirty="0">
                <a:solidFill>
                  <a:srgbClr val="3C58AD"/>
                </a:solidFill>
              </a:rPr>
              <a:t> </a:t>
            </a:r>
            <a:br>
              <a:rPr lang="en-US" dirty="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a:t>
            </a:r>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Viterbi </a:t>
            </a:r>
            <a:r>
              <a:rPr lang="en-US" dirty="0"/>
              <a:t>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Store the best tag sequence for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a:p>
              <a:p>
                <a:r>
                  <a:rPr lang="en-US" dirty="0"/>
                  <a:t>Recursively compute T[j][</a:t>
                </a:r>
                <a:r>
                  <a:rPr lang="en-US" dirty="0" err="1"/>
                  <a:t>i</a:t>
                </a:r>
                <a:r>
                  <a:rPr lang="en-US" dirty="0"/>
                  <a:t>] from the entries in the previous column 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panose="02040503050406030204" pitchFamily="18"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panose="02040503050406030204" pitchFamily="18"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panose="02040503050406030204" pitchFamily="18" charset="0"/>
                              </a:rPr>
                            </m:ctrlPr>
                          </m:dPr>
                          <m:e>
                            <m:sSup>
                              <m:sSupPr>
                                <m:ctrlPr>
                                  <a:rPr lang="en-US" sz="2400" b="0" i="1" dirty="0" smtClean="0">
                                    <a:latin typeface="Cambria Math" panose="02040503050406030204" pitchFamily="18"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a:solidFill>
                    <a:srgbClr val="7030A0"/>
                  </a:solidFill>
                </a:rPr>
                <a:t>The best i-1 tag sequence</a:t>
              </a: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a:solidFill>
                    <a:srgbClr val="0070C0"/>
                  </a:solidFill>
                </a:rPr>
                <a:t>Generating the current observation</a:t>
              </a: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a:solidFill>
                    <a:srgbClr val="00B050"/>
                  </a:solidFill>
                </a:rPr>
                <a:t>Transition from the previous best ending tag</a:t>
              </a: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modeling perspectives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highlight>
                      <a:srgbClr val="FFFF00"/>
                    </a:highlight>
                  </a:rPr>
                  <a:t>Generative models</a:t>
                </a:r>
              </a:p>
              <a:p>
                <a:pPr lvl="1"/>
                <a:r>
                  <a:rPr lang="en-US" dirty="0"/>
                  <a:t>Model the joint probability of labels and words</a:t>
                </a:r>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br>
                  <a:rPr lang="en-US" b="0" i="1" dirty="0">
                    <a:latin typeface="Cambria Math" panose="02040503050406030204" pitchFamily="18" charset="0"/>
                  </a:rPr>
                </a:br>
                <a:r>
                  <a:rPr lang="en-US" b="0" i="1" dirty="0">
                    <a:latin typeface="Cambria Math" panose="02040503050406030204" pitchFamily="18" charset="0"/>
                  </a:rPr>
                  <a:t>     </a:t>
                </a:r>
                <a:r>
                  <a:rPr lang="en-US" b="0" dirty="0">
                    <a:latin typeface="Cambria Math" panose="02040503050406030204" pitchFamily="18" charset="0"/>
                  </a:rPr>
                  <a:t>=</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panose="02040503050406030204" pitchFamily="18" charset="0"/>
                          </a:rPr>
                        </m:ctrlPr>
                      </m:fPr>
                      <m:num>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e>
                        </m:d>
                      </m:den>
                    </m:f>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a:t> </a:t>
                </a:r>
              </a:p>
              <a:p>
                <a:r>
                  <a:rPr lang="en-US" dirty="0">
                    <a:highlight>
                      <a:srgbClr val="FFFF00"/>
                    </a:highlight>
                  </a:rPr>
                  <a:t>Discriminative models</a:t>
                </a:r>
              </a:p>
              <a:p>
                <a:pPr lvl="1"/>
                <a:r>
                  <a:rPr lang="en-US" dirty="0"/>
                  <a:t>Directly model the conditional probability of labels given the words</a:t>
                </a:r>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r="-2315" b="-28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a:t>Often modeled by </a:t>
            </a:r>
            <a:r>
              <a:rPr lang="en-US" sz="2400" dirty="0" err="1"/>
              <a:t>Softmax</a:t>
            </a:r>
            <a:r>
              <a:rPr lang="en-US" sz="2400" dirty="0"/>
              <a:t> function </a:t>
            </a:r>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Generative V.S. discriminative models</a:t>
            </a:r>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a:t>Generative Model’s view</a:t>
            </a:r>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a:t>Discriminative Model’s view</a:t>
            </a:r>
          </a:p>
        </p:txBody>
      </p:sp>
    </p:spTree>
    <p:extLst>
      <p:ext uri="{BB962C8B-B14F-4D97-AF65-F5344CB8AC3E}">
        <p14:creationId xmlns:p14="http://schemas.microsoft.com/office/powerpoint/2010/main" val="193951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p>
          <a:p>
            <a:pPr marL="219743" indent="0">
              <a:buNone/>
            </a:pPr>
            <a:endParaRPr lang="en-US" sz="2400" dirty="0">
              <a:solidFill>
                <a:srgbClr val="000000"/>
              </a:solidFill>
            </a:endParaRPr>
          </a:p>
          <a:p>
            <a:pPr marL="219743" indent="0">
              <a:buNone/>
            </a:pPr>
            <a:r>
              <a:rPr lang="en-US" sz="2400" dirty="0">
                <a:solidFill>
                  <a:srgbClr val="000000"/>
                </a:solidFill>
              </a:rPr>
              <a:t>is    developing    the    technology    to    make    nuclear    </a:t>
            </a:r>
          </a:p>
          <a:p>
            <a:pPr marL="219743" indent="0">
              <a:buNone/>
            </a:pPr>
            <a:endParaRPr lang="en-US" sz="2400" dirty="0">
              <a:solidFill>
                <a:srgbClr val="000000"/>
              </a:solidFill>
            </a:endParaRPr>
          </a:p>
          <a:p>
            <a:pPr marL="219743" indent="0">
              <a:buNone/>
            </a:pPr>
            <a:r>
              <a:rPr lang="en-US" sz="2400" dirty="0">
                <a:solidFill>
                  <a:srgbClr val="000000"/>
                </a:solidFill>
              </a:rPr>
              <a:t>warheads    small    enough    to    fit    atop    the    country    's    </a:t>
            </a:r>
          </a:p>
          <a:p>
            <a:pPr marL="219743" indent="0">
              <a:buNone/>
            </a:pPr>
            <a:endParaRPr lang="en-US" sz="2400" dirty="0">
              <a:solidFill>
                <a:srgbClr val="000000"/>
              </a:solidFill>
            </a:endParaRPr>
          </a:p>
          <a:p>
            <a:pPr marL="219743" indent="0">
              <a:buNone/>
            </a:pPr>
            <a:r>
              <a:rPr lang="en-US" sz="2400" dirty="0">
                <a:solidFill>
                  <a:srgbClr val="000000"/>
                </a:solidFill>
              </a:rPr>
              <a:t>growing    arsenal    of    missiles    potentially    putting    </a:t>
            </a:r>
          </a:p>
          <a:p>
            <a:pPr marL="219743" indent="0">
              <a:buNone/>
            </a:pPr>
            <a:endParaRPr lang="en-US" sz="2400" dirty="0">
              <a:solidFill>
                <a:srgbClr val="000000"/>
              </a:solidFill>
            </a:endParaRPr>
          </a:p>
          <a:p>
            <a:pPr marL="219743" indent="0">
              <a:buNone/>
            </a:pPr>
            <a:r>
              <a:rPr lang="en-US" sz="2400" dirty="0">
                <a:solidFill>
                  <a:srgbClr val="000000"/>
                </a:solidFill>
              </a:rPr>
              <a:t>Tokyo    and    U.S.    troops    based    in    Japan    at    risk    ,    </a:t>
            </a:r>
          </a:p>
          <a:p>
            <a:pPr marL="219743" indent="0">
              <a:buNone/>
            </a:pPr>
            <a:endParaRPr lang="en-US" sz="2400" dirty="0">
              <a:solidFill>
                <a:srgbClr val="000000"/>
              </a:solidFill>
            </a:endParaRPr>
          </a:p>
          <a:p>
            <a:pPr marL="219743" indent="0">
              <a:buNone/>
            </a:pPr>
            <a:r>
              <a:rPr lang="en-US" sz="2400" dirty="0">
                <a:solidFill>
                  <a:srgbClr val="000000"/>
                </a:solidFill>
              </a:rPr>
              <a:t>according    to    officials    who    have    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discriminative models</a:t>
            </a:r>
          </a:p>
        </p:txBody>
      </p:sp>
      <p:sp>
        <p:nvSpPr>
          <p:cNvPr id="4" name="Text Placeholder 3"/>
          <p:cNvSpPr>
            <a:spLocks noGrp="1"/>
          </p:cNvSpPr>
          <p:nvPr>
            <p:ph type="body" idx="1"/>
          </p:nvPr>
        </p:nvSpPr>
        <p:spPr>
          <a:xfrm>
            <a:off x="629842" y="950121"/>
            <a:ext cx="3868340" cy="823912"/>
          </a:xfrm>
        </p:spPr>
        <p:txBody>
          <a:bodyPr/>
          <a:lstStyle/>
          <a:p>
            <a:r>
              <a:rPr lang="en-US" sz="3000" dirty="0">
                <a:highlight>
                  <a:srgbClr val="FFFF00"/>
                </a:highlight>
              </a:rPr>
              <a:t>Generative</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a:latin typeface="Arial" charset="0"/>
                    <a:ea typeface="Arial" charset="0"/>
                    <a:cs typeface="Arial" charset="0"/>
                  </a:rPr>
                  <a:t>joint distribution</a:t>
                </a:r>
              </a:p>
              <a:p>
                <a:pPr lvl="1"/>
                <a:r>
                  <a:rPr lang="en-US" sz="2400" dirty="0">
                    <a:latin typeface="Arial" charset="0"/>
                    <a:ea typeface="Arial" charset="0"/>
                    <a:cs typeface="Arial" charset="0"/>
                  </a:rPr>
                  <a:t>Full probabilistic specification for all the random variables</a:t>
                </a:r>
              </a:p>
              <a:p>
                <a:r>
                  <a:rPr lang="en-US" sz="2400" dirty="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panose="02040503050406030204" pitchFamily="18"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a:latin typeface="Arial" charset="0"/>
                  <a:ea typeface="Arial" charset="0"/>
                  <a:cs typeface="Arial" charset="0"/>
                </a:endParaRPr>
              </a:p>
              <a:p>
                <a:r>
                  <a:rPr lang="en-US" sz="2400" dirty="0">
                    <a:latin typeface="Arial" charset="0"/>
                    <a:ea typeface="Arial" charset="0"/>
                    <a:cs typeface="Arial" charset="0"/>
                  </a:rPr>
                  <a:t>Can be used in unsupervised learning</a:t>
                </a: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highlight>
                  <a:srgbClr val="FFFF00"/>
                </a:highlight>
              </a:rPr>
              <a:t>Discriminative</a:t>
            </a:r>
            <a:r>
              <a:rPr lang="en-US" sz="3000" dirty="0"/>
              <a:t>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a:latin typeface="Arial" charset="0"/>
                    <a:ea typeface="Arial" charset="0"/>
                    <a:cs typeface="Arial" charset="0"/>
                  </a:rPr>
                  <a:t>conditional distribution</a:t>
                </a:r>
              </a:p>
              <a:p>
                <a:pPr lvl="1"/>
                <a:r>
                  <a:rPr lang="en-US" sz="2400" dirty="0">
                    <a:latin typeface="Arial" charset="0"/>
                    <a:ea typeface="Arial" charset="0"/>
                    <a:cs typeface="Arial" charset="0"/>
                  </a:rPr>
                  <a:t>Only explain the target variable</a:t>
                </a:r>
              </a:p>
              <a:p>
                <a:r>
                  <a:rPr lang="en-US" sz="2400" dirty="0">
                    <a:latin typeface="Arial" charset="0"/>
                    <a:ea typeface="Arial" charset="0"/>
                    <a:cs typeface="Arial" charset="0"/>
                  </a:rPr>
                  <a:t>Arbitrary features can be incorporated for modeling P</a:t>
                </a:r>
                <a14:m>
                  <m:oMath xmlns:m="http://schemas.openxmlformats.org/officeDocument/2006/math">
                    <m:d>
                      <m:dPr>
                        <m:ctrlPr>
                          <a:rPr lang="en-US" sz="2400" i="1">
                            <a:latin typeface="Cambria Math" panose="02040503050406030204" pitchFamily="18"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a:latin typeface="Arial" charset="0"/>
                    <a:ea typeface="Arial" charset="0"/>
                    <a:cs typeface="Arial" charset="0"/>
                  </a:rPr>
                  <a:t> </a:t>
                </a:r>
              </a:p>
              <a:p>
                <a:r>
                  <a:rPr lang="en-US" sz="2400" dirty="0">
                    <a:latin typeface="Arial" charset="0"/>
                    <a:ea typeface="Arial" charset="0"/>
                    <a:cs typeface="Arial" charset="0"/>
                  </a:rPr>
                  <a:t>Need labeled data, suitable for (semi-) supervised learning</a:t>
                </a: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panose="02040503050406030204" pitchFamily="18"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a:p>
              <a:p>
                <a:pPr marL="403225" lvl="1" indent="-403225">
                  <a:spcBef>
                    <a:spcPts val="750"/>
                  </a:spcBef>
                </a:pPr>
                <a:r>
                  <a:rPr lang="en-US" sz="3200" dirty="0"/>
                  <a:t>Not always accurate!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entropy Markov models</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sz="2800" dirty="0">
                    <a:highlight>
                      <a:srgbClr val="FFFF00"/>
                    </a:highlight>
                  </a:rPr>
                  <a:t>MEMMs</a:t>
                </a:r>
                <a:r>
                  <a:rPr lang="en-US" sz="2800" dirty="0"/>
                  <a:t>  are </a:t>
                </a:r>
                <a:r>
                  <a:rPr lang="en-US" sz="2800" dirty="0">
                    <a:highlight>
                      <a:srgbClr val="FFFF00"/>
                    </a:highlight>
                  </a:rPr>
                  <a:t>discriminative</a:t>
                </a:r>
                <a:r>
                  <a:rPr lang="en-US" sz="2800" dirty="0"/>
                  <a:t> models of the labels </a:t>
                </a:r>
                <a14:m>
                  <m:oMath xmlns:m="http://schemas.openxmlformats.org/officeDocument/2006/math">
                    <m:r>
                      <a:rPr lang="en-US" sz="2800" b="1" i="1" dirty="0" smtClean="0">
                        <a:latin typeface="Cambria Math" panose="02040503050406030204" pitchFamily="18" charset="0"/>
                      </a:rPr>
                      <m:t>𝒕</m:t>
                    </m:r>
                  </m:oMath>
                </a14:m>
                <a:r>
                  <a:rPr lang="en-US" sz="2800" dirty="0"/>
                  <a:t> given the observed input sequence </a:t>
                </a:r>
                <a14:m>
                  <m:oMath xmlns:m="http://schemas.openxmlformats.org/officeDocument/2006/math">
                    <m:r>
                      <a:rPr lang="en-US" sz="2800" b="1" i="1" dirty="0" smtClean="0">
                        <a:latin typeface="Cambria Math" panose="02040503050406030204" pitchFamily="18" charset="0"/>
                      </a:rPr>
                      <m:t>𝒘</m:t>
                    </m:r>
                  </m:oMath>
                </a14:m>
                <a:endParaRPr lang="en-US" sz="2800" dirty="0"/>
              </a:p>
              <a:p>
                <a:pPr lvl="1"/>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features</a:t>
            </a:r>
          </a:p>
        </p:txBody>
      </p:sp>
      <p:sp>
        <p:nvSpPr>
          <p:cNvPr id="3" name="Content Placeholder 2"/>
          <p:cNvSpPr>
            <a:spLocks noGrp="1"/>
          </p:cNvSpPr>
          <p:nvPr>
            <p:ph idx="1"/>
          </p:nvPr>
        </p:nvSpPr>
        <p:spPr/>
        <p:txBody>
          <a:bodyPr/>
          <a:lstStyle/>
          <a:p>
            <a:r>
              <a:rPr lang="en-US" dirty="0">
                <a:highlight>
                  <a:srgbClr val="FFFF00"/>
                </a:highlight>
              </a:rPr>
              <a:t>Emission-like features</a:t>
            </a:r>
          </a:p>
          <a:p>
            <a:pPr lvl="1"/>
            <a:r>
              <a:rPr lang="en-US" dirty="0">
                <a:highlight>
                  <a:srgbClr val="FFFF00"/>
                </a:highlight>
              </a:rPr>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(China) = 1</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dirty="0"/>
              <a:t>(know) = 0</a:t>
            </a:r>
          </a:p>
          <a:p>
            <a:pPr lvl="1"/>
            <a:r>
              <a:rPr lang="en-US" dirty="0">
                <a:highlight>
                  <a:srgbClr val="FFFF00"/>
                </a:highlight>
              </a:rPr>
              <a:t>Integer (or real-valued) feature functions</a:t>
            </a:r>
          </a:p>
          <a:p>
            <a:pPr lvl="2"/>
            <a:r>
              <a:rPr lang="en-US" dirty="0" err="1"/>
              <a:t>f</a:t>
            </a:r>
            <a:r>
              <a:rPr lang="en-US" baseline="-25000" dirty="0" err="1"/>
              <a:t>number</a:t>
            </a:r>
            <a:r>
              <a:rPr lang="en-US" baseline="-25000" dirty="0"/>
              <a:t>-of-vowels-</a:t>
            </a:r>
            <a:r>
              <a:rPr lang="en-US" b="1" baseline="-25000" dirty="0">
                <a:solidFill>
                  <a:srgbClr val="FF0000"/>
                </a:solidFill>
              </a:rPr>
              <a:t>NNP</a:t>
            </a:r>
            <a:r>
              <a:rPr lang="en-US" dirty="0"/>
              <a:t>(China) = 2</a:t>
            </a:r>
          </a:p>
          <a:p>
            <a:r>
              <a:rPr lang="en-US" dirty="0">
                <a:highlight>
                  <a:srgbClr val="FFFF00"/>
                </a:highlight>
              </a:rPr>
              <a:t>Transition-like features</a:t>
            </a:r>
          </a:p>
          <a:p>
            <a:pPr lvl="1"/>
            <a:r>
              <a:rPr lang="en-US" dirty="0">
                <a:highlight>
                  <a:srgbClr val="FFFF00"/>
                </a:highlight>
              </a:rPr>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baseline="-25000" dirty="0"/>
              <a:t>-</a:t>
            </a:r>
            <a:r>
              <a:rPr lang="en-US" b="1" baseline="-25000" dirty="0">
                <a:solidFill>
                  <a:srgbClr val="FF0000"/>
                </a:solidFill>
              </a:rPr>
              <a:t>NNP</a:t>
            </a:r>
            <a:r>
              <a:rPr lang="en-US" dirty="0"/>
              <a:t>(China) = 1</a:t>
            </a:r>
          </a:p>
          <a:p>
            <a:pPr lvl="2"/>
            <a:endParaRPr lang="en-US" dirty="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a:solidFill>
                    <a:srgbClr val="FF0000"/>
                  </a:solidFill>
                </a:rPr>
                <a:t>Not necessarily independent features!</a:t>
              </a: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a:t>
            </a:r>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a:t>China</a:t>
            </a:r>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a:t>NNP</a:t>
            </a:r>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a:t>know</a:t>
            </a:r>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Parameterization of P</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highlight>
                      <a:srgbClr val="FFFF00"/>
                    </a:highlight>
                  </a:rPr>
                  <a:t>Associate a real-valued weight </a:t>
                </a:r>
                <a14:m>
                  <m:oMath xmlns:m="http://schemas.openxmlformats.org/officeDocument/2006/math">
                    <m:r>
                      <a:rPr lang="en-US" b="0" i="1" dirty="0" smtClean="0">
                        <a:highlight>
                          <a:srgbClr val="FFFF00"/>
                        </a:highlight>
                        <a:latin typeface="Cambria Math" panose="02040503050406030204" pitchFamily="18" charset="0"/>
                      </a:rPr>
                      <m:t>𝜆</m:t>
                    </m:r>
                  </m:oMath>
                </a14:m>
                <a:r>
                  <a:rPr lang="en-US" dirty="0">
                    <a:highlight>
                      <a:srgbClr val="FFFF00"/>
                    </a:highlight>
                  </a:rPr>
                  <a:t> to each specific </a:t>
                </a:r>
                <a:r>
                  <a:rPr lang="en-US" u="sng" dirty="0">
                    <a:highlight>
                      <a:srgbClr val="FFFF00"/>
                    </a:highlight>
                  </a:rPr>
                  <a:t>type</a:t>
                </a:r>
                <a:r>
                  <a:rPr lang="en-US" dirty="0">
                    <a:highlight>
                      <a:srgbClr val="FFFF00"/>
                    </a:highlight>
                  </a:rPr>
                  <a:t> of feature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a:t> for </a:t>
                </a:r>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(w)</a:t>
                </a:r>
              </a:p>
              <a:p>
                <a:r>
                  <a:rPr lang="en-US" dirty="0">
                    <a:highlight>
                      <a:srgbClr val="FFFF00"/>
                    </a:highlight>
                  </a:rPr>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r>
                  <a:rPr lang="en-US" dirty="0"/>
                  <a:t>Naturally 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a:p>
              <a:p>
                <a:pPr lvl="1"/>
                <a:r>
                  <a:rPr lang="en-US" dirty="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a:p>
              <a:p>
                <a:pPr lvl="2"/>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704" t="-2801" b="-1484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MEMMs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92912"/>
                <a:ext cx="8229600" cy="2833253"/>
              </a:xfrm>
            </p:spPr>
            <p:txBody>
              <a:bodyPr/>
              <a:lstStyle/>
              <a:p>
                <a:r>
                  <a:rPr lang="en-US" dirty="0"/>
                  <a:t>It is a </a:t>
                </a:r>
                <a:r>
                  <a:rPr lang="en-US" dirty="0">
                    <a:solidFill>
                      <a:srgbClr val="3C58AD"/>
                    </a:solidFill>
                  </a:rPr>
                  <a:t>log-linear model</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a:p>
              <a:p>
                <a:r>
                  <a:rPr lang="en-US" dirty="0">
                    <a:highlight>
                      <a:srgbClr val="FFFF00"/>
                    </a:highlight>
                  </a:rPr>
                  <a:t>Viterbi algorithm can be used to decode the most probable label sequence solely based on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a:blip r:embed="rId2"/>
                <a:stretch>
                  <a:fillRect l="-3704" t="-3571" r="-1698" b="-36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a:t>P</a:t>
                </a:r>
                <a14:m>
                  <m:oMath xmlns:m="http://schemas.openxmlformats.org/officeDocument/2006/math">
                    <m:d>
                      <m:dPr>
                        <m:ctrlPr>
                          <a:rPr lang="en-US" sz="2400" i="1">
                            <a:latin typeface="Cambria Math" panose="02040503050406030204" pitchFamily="18"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f>
                          <m:fPr>
                            <m:ctrlPr>
                              <a:rPr lang="en-US" sz="2400" b="0" i="1" smtClean="0">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panose="02040503050406030204" pitchFamily="18" charset="0"/>
                                  </a:rPr>
                                </m:ctrlPr>
                              </m:naryPr>
                              <m:sub>
                                <m:r>
                                  <a:rPr lang="en-US" sz="2400" b="0" i="1" smtClean="0">
                                    <a:solidFill>
                                      <a:srgbClr val="FF0000"/>
                                    </a:solidFill>
                                    <a:latin typeface="Cambria Math" charset="0"/>
                                  </a:rPr>
                                  <m:t>𝑡</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exp</m:t>
                                  </m:r>
                                </m:fName>
                                <m:e>
                                  <m:d>
                                    <m:dPr>
                                      <m:ctrlPr>
                                        <a:rPr lang="en-US" sz="3200" i="1">
                                          <a:latin typeface="Cambria Math" panose="02040503050406030204" pitchFamily="18"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panose="02040503050406030204" pitchFamily="18" charset="0"/>
                                </a:rPr>
                              </m:ctrlPr>
                            </m:naryPr>
                            <m:sub>
                              <m:r>
                                <a:rPr lang="en-US" sz="2400" i="1">
                                  <a:latin typeface="Cambria Math" panose="02040503050406030204" pitchFamily="18" charset="0"/>
                                </a:rPr>
                                <m:t>𝑖</m:t>
                              </m:r>
                            </m:sub>
                            <m:sup/>
                            <m:e>
                              <m:nary>
                                <m:naryPr>
                                  <m:chr m:val="∑"/>
                                  <m:supHide m:val="on"/>
                                  <m:ctrlPr>
                                    <a:rPr lang="en-US" sz="2400" i="1">
                                      <a:latin typeface="Cambria Math" panose="02040503050406030204" pitchFamily="18" charset="0"/>
                                    </a:rPr>
                                  </m:ctrlPr>
                                </m:naryPr>
                                <m:sub>
                                  <m:r>
                                    <a:rPr lang="en-US" sz="2400" i="1">
                                      <a:solidFill>
                                        <a:srgbClr val="FF0000"/>
                                      </a:solidFill>
                                      <a:latin typeface="Cambria Math" charset="0"/>
                                    </a:rPr>
                                    <m:t>𝑡</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a:t>Constant only related to </a:t>
                  </a:r>
                  <a14:m>
                    <m:oMath xmlns:m="http://schemas.openxmlformats.org/officeDocument/2006/math">
                      <m:r>
                        <a:rPr lang="en-US" b="1" i="1" smtClean="0">
                          <a:latin typeface="Cambria Math" panose="02040503050406030204" pitchFamily="18" charset="0"/>
                        </a:rPr>
                        <m:t>𝝀</m:t>
                      </m:r>
                    </m:oMath>
                  </a14:m>
                  <a:endParaRPr lang="en-US" b="1" dirty="0"/>
                </a:p>
                <a:p>
                  <a14:m>
                    <m:oMath xmlns:m="http://schemas.openxmlformats.org/officeDocument/2006/math">
                      <m:r>
                        <a:rPr lang="en-US" b="1" i="1">
                          <a:latin typeface="Cambria Math" panose="02040503050406030204" pitchFamily="18" charset="0"/>
                        </a:rPr>
                        <m:t>𝝀</m:t>
                      </m:r>
                    </m:oMath>
                  </a14:m>
                  <a:r>
                    <a:rPr lang="en-US" b="1" dirty="0"/>
                    <a:t>: parameters</a:t>
                  </a:r>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highlight>
                      <a:srgbClr val="FFFF00"/>
                    </a:highlight>
                  </a:rPr>
                  <a:t>Maximum likelihood estimator can be used in a similar way as in HMMs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panose="02040503050406030204" pitchFamily="18"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panose="02040503050406030204" pitchFamily="18"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r="-61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a:solidFill>
                    <a:srgbClr val="FF0000"/>
                  </a:solidFill>
                </a:rPr>
                <a:t>Decompose the training data into such units </a:t>
              </a: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 (Intuition)</a:t>
            </a:r>
          </a:p>
        </p:txBody>
      </p:sp>
      <p:sp>
        <p:nvSpPr>
          <p:cNvPr id="3" name="Content Placeholder 2"/>
          <p:cNvSpPr>
            <a:spLocks noGrp="1"/>
          </p:cNvSpPr>
          <p:nvPr>
            <p:ph idx="1"/>
          </p:nvPr>
        </p:nvSpPr>
        <p:spPr>
          <a:xfrm>
            <a:off x="787403" y="1312883"/>
            <a:ext cx="8229600" cy="4525963"/>
          </a:xfrm>
        </p:spPr>
        <p:txBody>
          <a:bodyPr>
            <a:normAutofit/>
          </a:bodyPr>
          <a:lstStyle/>
          <a:p>
            <a:r>
              <a:rPr lang="en-US" dirty="0"/>
              <a:t>Essentially, training </a:t>
            </a:r>
            <a:r>
              <a:rPr lang="en-US" dirty="0">
                <a:highlight>
                  <a:srgbClr val="FFFF00"/>
                </a:highlight>
              </a:rPr>
              <a:t>local</a:t>
            </a:r>
            <a:r>
              <a:rPr lang="en-US" dirty="0"/>
              <a:t> classifiers using previous assigned tags as features</a:t>
            </a:r>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MEMMs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highlight>
                      <a:srgbClr val="FFFF00"/>
                    </a:highlight>
                  </a:rPr>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a:p>
              <a:p>
                <a:pPr lvl="1"/>
                <a:r>
                  <a:rPr lang="en-US" dirty="0">
                    <a:highlight>
                      <a:srgbClr val="FFFF00"/>
                    </a:highlight>
                  </a:rPr>
                  <a:t>Especially useful for shallow parsing and NER tasks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r="-108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a:t>Consider the following tag sequences as the training data</a:t>
            </a:r>
            <a:br>
              <a:rPr lang="en-US" sz="2600" dirty="0">
                <a:solidFill>
                  <a:srgbClr val="3C58AD"/>
                </a:solidFill>
              </a:rPr>
            </a:br>
            <a:r>
              <a:rPr lang="en-US" sz="2600" dirty="0"/>
              <a:t>Thomas/</a:t>
            </a:r>
            <a:r>
              <a:rPr lang="en-US" sz="2600" dirty="0">
                <a:solidFill>
                  <a:srgbClr val="3C58AD"/>
                </a:solidFill>
              </a:rPr>
              <a:t>B-PER </a:t>
            </a:r>
            <a:r>
              <a:rPr lang="en-US" sz="2600" dirty="0"/>
              <a:t>Jefferson/</a:t>
            </a:r>
            <a:r>
              <a:rPr lang="en-US" sz="2600" dirty="0">
                <a:solidFill>
                  <a:srgbClr val="3C58AD"/>
                </a:solidFill>
              </a:rPr>
              <a:t>I-PER </a:t>
            </a:r>
            <a:br>
              <a:rPr lang="en-US" sz="2600" dirty="0">
                <a:solidFill>
                  <a:srgbClr val="3C58AD"/>
                </a:solidFill>
              </a:rPr>
            </a:br>
            <a:r>
              <a:rPr lang="en-US" sz="2600" dirty="0"/>
              <a:t>Thomas/</a:t>
            </a:r>
            <a:r>
              <a:rPr lang="en-US" sz="2600" dirty="0">
                <a:solidFill>
                  <a:srgbClr val="3C58AD"/>
                </a:solidFill>
              </a:rPr>
              <a:t>B-LOC </a:t>
            </a:r>
            <a:r>
              <a:rPr lang="en-US" sz="2600" dirty="0"/>
              <a:t>Hall/</a:t>
            </a:r>
            <a:r>
              <a:rPr lang="en-US" sz="2600" dirty="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other</a:t>
              </a:r>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B-LOC</a:t>
              </a:r>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E-LOC</a:t>
              </a:r>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B-PER</a:t>
              </a:r>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E-PER</a:t>
              </a:r>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a:solidFill>
                  <a:srgbClr val="3C58AD"/>
                </a:solidFill>
              </a:rPr>
              <a:t>MEMM:</a:t>
            </a:r>
          </a:p>
          <a:p>
            <a:pPr marL="0" indent="0">
              <a:buNone/>
            </a:pPr>
            <a:r>
              <a:rPr lang="en-US" sz="2200" dirty="0">
                <a:solidFill>
                  <a:srgbClr val="3C58AD"/>
                </a:solidFill>
              </a:rPr>
              <a:t>P(</a:t>
            </a:r>
            <a:r>
              <a:rPr lang="en-US" sz="2200" dirty="0" err="1">
                <a:solidFill>
                  <a:srgbClr val="3C58AD"/>
                </a:solidFill>
              </a:rPr>
              <a:t>B-PER|Thomas,other</a:t>
            </a:r>
            <a:r>
              <a:rPr lang="en-US" sz="2200" dirty="0">
                <a:solidFill>
                  <a:srgbClr val="3C58AD"/>
                </a:solidFill>
              </a:rPr>
              <a:t>)= ½ </a:t>
            </a:r>
          </a:p>
          <a:p>
            <a:pPr marL="0" indent="0">
              <a:buNone/>
            </a:pPr>
            <a:r>
              <a:rPr lang="en-US" sz="2200" dirty="0">
                <a:solidFill>
                  <a:srgbClr val="3C58AD"/>
                </a:solidFill>
              </a:rPr>
              <a:t>P(</a:t>
            </a:r>
            <a:r>
              <a:rPr lang="en-US" sz="2200" dirty="0" err="1">
                <a:solidFill>
                  <a:srgbClr val="3C58AD"/>
                </a:solidFill>
              </a:rPr>
              <a:t>B-LOC|Thomas,other</a:t>
            </a:r>
            <a:r>
              <a:rPr lang="en-US" sz="2200" dirty="0">
                <a:solidFill>
                  <a:srgbClr val="3C58AD"/>
                </a:solidFill>
              </a:rPr>
              <a:t>)= ½</a:t>
            </a:r>
          </a:p>
          <a:p>
            <a:pPr marL="0" indent="0">
              <a:buNone/>
            </a:pPr>
            <a:r>
              <a:rPr lang="en-US" sz="2200" dirty="0">
                <a:solidFill>
                  <a:srgbClr val="3C58AD"/>
                </a:solidFill>
              </a:rPr>
              <a:t>P(</a:t>
            </a:r>
            <a:r>
              <a:rPr lang="en-US" sz="2200" dirty="0" err="1">
                <a:solidFill>
                  <a:srgbClr val="3C58AD"/>
                </a:solidFill>
              </a:rPr>
              <a:t>I-PER|Jefferson</a:t>
            </a:r>
            <a:r>
              <a:rPr lang="en-US" sz="2200" dirty="0">
                <a:solidFill>
                  <a:srgbClr val="3C58AD"/>
                </a:solidFill>
              </a:rPr>
              <a:t>, B-PER)=1</a:t>
            </a:r>
          </a:p>
          <a:p>
            <a:pPr marL="0" indent="0">
              <a:buNone/>
            </a:pPr>
            <a:r>
              <a:rPr lang="en-US" sz="2200" dirty="0">
                <a:solidFill>
                  <a:srgbClr val="3C58AD"/>
                </a:solidFill>
              </a:rPr>
              <a:t>P(</a:t>
            </a:r>
            <a:r>
              <a:rPr lang="en-US" sz="2200" dirty="0" err="1">
                <a:solidFill>
                  <a:srgbClr val="3C58AD"/>
                </a:solidFill>
              </a:rPr>
              <a:t>I-LOC|Jefferson</a:t>
            </a:r>
            <a:r>
              <a:rPr lang="en-US" sz="2200" dirty="0">
                <a:solidFill>
                  <a:srgbClr val="3C58AD"/>
                </a:solidFill>
              </a:rPr>
              <a:t>, B-LOC)=1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other</a:t>
              </a:r>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B-LOC</a:t>
              </a:r>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E-LOC</a:t>
              </a:r>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B-PER</a:t>
              </a:r>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E-PER</a:t>
              </a:r>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a:t>Should globally normalize!</a:t>
            </a:r>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Random Field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highlight>
                      <a:srgbClr val="FFFF00"/>
                    </a:highlight>
                  </a:rPr>
                  <a:t>Model global dependency</a:t>
                </a:r>
              </a:p>
              <a:p>
                <a:r>
                  <a:rPr lang="en-US" b="0" dirty="0"/>
                  <a:t>P</a:t>
                </a:r>
                <a14:m>
                  <m:oMath xmlns:m="http://schemas.openxmlformats.org/officeDocument/2006/math">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r>
                              <a:rPr lang="en-US" b="0" i="1" smtClean="0">
                                <a:latin typeface="Cambria Math" charset="0"/>
                              </a:rPr>
                              <m:t>𝑆</m:t>
                            </m:r>
                            <m:d>
                              <m:dPr>
                                <m:ctrlPr>
                                  <a:rPr lang="en-US" b="0" i="1" smtClean="0">
                                    <a:latin typeface="Cambria Math" panose="02040503050406030204" pitchFamily="18"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br>
                  <a:rPr lang="en-US" b="0" dirty="0"/>
                </a:br>
                <a14:m>
                  <m:oMath xmlns:m="http://schemas.openxmlformats.org/officeDocument/2006/math">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panose="02040503050406030204" pitchFamily="18"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panose="02040503050406030204" pitchFamily="18"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a:t>Score </a:t>
            </a:r>
            <a:r>
              <a:rPr lang="en-US" sz="2600"/>
              <a:t>entire sequence directly</a:t>
            </a:r>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Assume we have 2 tags N, V</a:t>
                </a:r>
              </a:p>
              <a:p>
                <a:r>
                  <a:rPr lang="en-US" dirty="0"/>
                  <a:t>Which one is the best?</a:t>
                </a:r>
              </a:p>
              <a:p>
                <a:pPr marL="0" indent="0">
                  <a:buNone/>
                </a:pPr>
                <a:r>
                  <a:rPr lang="en-US" sz="18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br>
                  <a:rPr lang="en-US" sz="2600" b="1" i="1" dirty="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a:t> </a:t>
                </a:r>
                <a:br>
                  <a:rPr lang="en-US" sz="2600" b="1" dirty="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a:t>, </a:t>
                </a:r>
                <a:br>
                  <a:rPr lang="en-US" sz="2600" dirty="0"/>
                </a:br>
                <a:r>
                  <a:rPr lang="en-US" sz="26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a:p>
              <a:p>
                <a:pPr marL="0" indent="0">
                  <a:buNone/>
                </a:pPr>
                <a:endParaRPr lang="en-US" sz="2600" dirty="0"/>
              </a:p>
              <a:p>
                <a:pPr marL="0" indent="0">
                  <a:buNone/>
                </a:pPr>
                <a:endParaRPr lang="en-US" sz="3100" dirty="0"/>
              </a:p>
              <a:p>
                <a:r>
                  <a:rPr lang="en-US" sz="3100" dirty="0"/>
                  <a:t>We need an efficient algorithm</a:t>
                </a:r>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62</a:t>
            </a:fld>
            <a:endParaRPr lang="en-US" dirty="0"/>
          </a:p>
        </p:txBody>
      </p:sp>
    </p:spTree>
    <p:extLst>
      <p:ext uri="{BB962C8B-B14F-4D97-AF65-F5344CB8AC3E}">
        <p14:creationId xmlns:p14="http://schemas.microsoft.com/office/powerpoint/2010/main" val="13735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Random Field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panose="02040503050406030204" pitchFamily="18"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sSub>
                                  <m:sSubPr>
                                    <m:ctrlPr>
                                      <a:rPr lang="en-US" sz="2600" b="0" i="1" smtClean="0">
                                        <a:latin typeface="Cambria Math" panose="02040503050406030204" pitchFamily="18"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a:t>)</a:t>
                </a:r>
              </a:p>
              <a:p>
                <a:r>
                  <a:rPr lang="en-US" sz="2600" b="0" dirty="0"/>
                  <a:t>P</a:t>
                </a:r>
                <a14:m>
                  <m:oMath xmlns:m="http://schemas.openxmlformats.org/officeDocument/2006/math">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a:latin typeface="Cambria Math" panose="02040503050406030204" pitchFamily="18" charset="0"/>
                  </a:rPr>
                  <a:t> </a:t>
                </a:r>
                <a14:m>
                  <m:oMath xmlns:m="http://schemas.openxmlformats.org/officeDocument/2006/math">
                    <m:func>
                      <m:funcPr>
                        <m:ctrlPr>
                          <a:rPr lang="en-US" sz="2600" i="1">
                            <a:latin typeface="Cambria Math" panose="02040503050406030204" pitchFamily="18" charset="0"/>
                          </a:rPr>
                        </m:ctrlPr>
                      </m:funcPr>
                      <m:fName>
                        <m:r>
                          <m:rPr>
                            <m:sty m:val="p"/>
                          </m:rPr>
                          <a:rPr lang="en-US" sz="2600">
                            <a:latin typeface="Cambria Math" charset="0"/>
                          </a:rPr>
                          <m:t>exp</m:t>
                        </m:r>
                      </m:fName>
                      <m:e>
                        <m:d>
                          <m:dPr>
                            <m:ctrlPr>
                              <a:rPr lang="en-US" sz="2600" i="1">
                                <a:latin typeface="Cambria Math" panose="02040503050406030204" pitchFamily="18" charset="0"/>
                              </a:rPr>
                            </m:ctrlPr>
                          </m:dPr>
                          <m:e>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br>
                  <a:rPr lang="en-US" sz="2600" b="0" i="1" dirty="0">
                    <a:latin typeface="Cambria Math" panose="02040503050406030204" pitchFamily="18" charset="0"/>
                  </a:rPr>
                </a:br>
                <a:r>
                  <a:rPr lang="en-US" sz="2600" b="0" i="1" dirty="0">
                    <a:latin typeface="Cambria Math" panose="02040503050406030204" pitchFamily="18" charset="0"/>
                  </a:rPr>
                  <a:t>=</a:t>
                </a:r>
                <a14:m>
                  <m:oMath xmlns:m="http://schemas.openxmlformats.org/officeDocument/2006/math">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𝑖</m:t>
                        </m:r>
                      </m:sub>
                      <m:sup/>
                      <m:e>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sSub>
                                      <m:sSubPr>
                                        <m:ctrlPr>
                                          <a:rPr lang="en-US" sz="2600" i="1">
                                            <a:latin typeface="Cambria Math" panose="02040503050406030204" pitchFamily="18"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1"/>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2"/>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63</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features</a:t>
            </a:r>
          </a:p>
        </p:txBody>
      </p:sp>
      <p:sp>
        <p:nvSpPr>
          <p:cNvPr id="3" name="Content Placeholder 2"/>
          <p:cNvSpPr>
            <a:spLocks noGrp="1"/>
          </p:cNvSpPr>
          <p:nvPr>
            <p:ph idx="1"/>
          </p:nvPr>
        </p:nvSpPr>
        <p:spPr/>
        <p:txBody>
          <a:bodyPr/>
          <a:lstStyle/>
          <a:p>
            <a:r>
              <a:rPr lang="en-US" dirty="0"/>
              <a:t>Emission-like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(China) = 1</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dirty="0"/>
              <a:t>(know) = 0</a:t>
            </a:r>
          </a:p>
          <a:p>
            <a:pPr lvl="1"/>
            <a:r>
              <a:rPr lang="en-US" dirty="0"/>
              <a:t>Integer (or real-valued) feature functions</a:t>
            </a:r>
          </a:p>
          <a:p>
            <a:pPr lvl="2"/>
            <a:r>
              <a:rPr lang="en-US" dirty="0" err="1"/>
              <a:t>f</a:t>
            </a:r>
            <a:r>
              <a:rPr lang="en-US" baseline="-25000" dirty="0" err="1"/>
              <a:t>number</a:t>
            </a:r>
            <a:r>
              <a:rPr lang="en-US" baseline="-25000" dirty="0"/>
              <a:t>-of-vowels-</a:t>
            </a:r>
            <a:r>
              <a:rPr lang="en-US" b="1" baseline="-25000" dirty="0">
                <a:solidFill>
                  <a:srgbClr val="FF0000"/>
                </a:solidFill>
              </a:rPr>
              <a:t>NNP</a:t>
            </a:r>
            <a:r>
              <a:rPr lang="en-US" dirty="0"/>
              <a:t>(China) = 2</a:t>
            </a:r>
          </a:p>
          <a:p>
            <a:r>
              <a:rPr lang="en-US" dirty="0"/>
              <a:t>Transition-like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baseline="-25000" dirty="0"/>
              <a:t>-</a:t>
            </a:r>
            <a:r>
              <a:rPr lang="en-US" b="1" baseline="-25000" dirty="0">
                <a:solidFill>
                  <a:srgbClr val="FF0000"/>
                </a:solidFill>
              </a:rPr>
              <a:t>NNP</a:t>
            </a:r>
            <a:r>
              <a:rPr lang="en-US" dirty="0"/>
              <a:t>(China) = 1</a:t>
            </a:r>
          </a:p>
          <a:p>
            <a:pPr lvl="2"/>
            <a:endParaRPr lang="en-US" dirty="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a:solidFill>
                    <a:srgbClr val="FF0000"/>
                  </a:solidFill>
                </a:rPr>
                <a:t>Not necessarily independent features!</a:t>
              </a: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a:t>
            </a:r>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a:t>China</a:t>
            </a:r>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a:t>NNP</a:t>
            </a:r>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64</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a:t>know</a:t>
            </a:r>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Idea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a:t> higher than others.</a:t>
                </a:r>
                <a:br>
                  <a:rPr lang="en-US" dirty="0"/>
                </a:b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panose="02040503050406030204" pitchFamily="18"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panose="02040503050406030204" pitchFamily="18"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panose="02040503050406030204" pitchFamily="18"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a:latin typeface="Matura MT Script Capitals" charset="0"/>
                  <a:ea typeface="Matura MT Script Capitals" charset="0"/>
                  <a:cs typeface="Matura MT Script Capitals" charset="0"/>
                </a:endParaRPr>
              </a:p>
              <a:p>
                <a:r>
                  <a:rPr lang="en-US" dirty="0">
                    <a:latin typeface="+mn-lt"/>
                    <a:ea typeface="Matura MT Script Capitals" charset="0"/>
                    <a:cs typeface="Matura MT Script Capitals" charset="0"/>
                  </a:rPr>
                  <a:t>Different level of mistakes</a:t>
                </a:r>
                <a:br>
                  <a:rPr lang="en-US" dirty="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panose="02040503050406030204" pitchFamily="18"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panose="02040503050406030204" pitchFamily="18"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panose="02040503050406030204" pitchFamily="18"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a:latin typeface="+mn-lt"/>
                    <a:ea typeface="Matura MT Script Capitals" charset="0"/>
                    <a:cs typeface="Matura MT Script Capitals" charset="0"/>
                  </a:rPr>
                  <a:t>Several ML models can be used</a:t>
                </a:r>
              </a:p>
              <a:p>
                <a:pPr lvl="1"/>
                <a:r>
                  <a:rPr lang="en-US" dirty="0">
                    <a:highlight>
                      <a:srgbClr val="FFFF00"/>
                    </a:highlight>
                    <a:latin typeface="+mn-lt"/>
                    <a:ea typeface="Matura MT Script Capitals" charset="0"/>
                    <a:cs typeface="Matura MT Script Capitals" charset="0"/>
                  </a:rPr>
                  <a:t>Structured Perceptron</a:t>
                </a:r>
              </a:p>
              <a:p>
                <a:pPr lvl="1"/>
                <a:r>
                  <a:rPr lang="en-US" dirty="0">
                    <a:highlight>
                      <a:srgbClr val="FFFF00"/>
                    </a:highlight>
                    <a:latin typeface="+mn-lt"/>
                    <a:ea typeface="Matura MT Script Capitals" charset="0"/>
                    <a:cs typeface="Matura MT Script Capitals" charset="0"/>
                  </a:rPr>
                  <a:t>Structured SVM</a:t>
                </a:r>
              </a:p>
              <a:p>
                <a:pPr lvl="1"/>
                <a:r>
                  <a:rPr lang="en-US" dirty="0">
                    <a:highlight>
                      <a:srgbClr val="FFFF00"/>
                    </a:highlight>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Tree>
    <p:extLst>
      <p:ext uri="{BB962C8B-B14F-4D97-AF65-F5344CB8AC3E}">
        <p14:creationId xmlns:p14="http://schemas.microsoft.com/office/powerpoint/2010/main" val="2097740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Log-linear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a:t>P</a:t>
                </a:r>
                <a14:m>
                  <m:oMath xmlns:m="http://schemas.openxmlformats.org/officeDocument/2006/math">
                    <m:d>
                      <m:dPr>
                        <m:ctrlPr>
                          <a:rPr lang="en-US" sz="2600" i="1">
                            <a:latin typeface="Cambria Math" panose="02040503050406030204" pitchFamily="18"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panose="02040503050406030204" pitchFamily="18" charset="0"/>
                          </a:rPr>
                        </m:ctrlPr>
                      </m:funcPr>
                      <m:fName>
                        <m:r>
                          <m:rPr>
                            <m:sty m:val="p"/>
                          </m:rPr>
                          <a:rPr lang="en-US" sz="2600">
                            <a:latin typeface="Cambria Math" charset="0"/>
                          </a:rPr>
                          <m:t>exp</m:t>
                        </m:r>
                      </m:fName>
                      <m:e>
                        <m:d>
                          <m:dPr>
                            <m:ctrlPr>
                              <a:rPr lang="en-US" sz="2600" i="1">
                                <a:latin typeface="Cambria Math" panose="02040503050406030204" pitchFamily="18" charset="0"/>
                              </a:rPr>
                            </m:ctrlPr>
                          </m:dPr>
                          <m:e>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a:t>)</a:t>
                </a:r>
              </a:p>
              <a:p>
                <a:pPr marL="0" indent="0">
                  <a:buNone/>
                </a:pPr>
                <a:r>
                  <a:rPr lang="en-US" sz="2600" dirty="0"/>
                  <a:t>	    </a:t>
                </a:r>
                <a14:m>
                  <m:oMath xmlns:m="http://schemas.openxmlformats.org/officeDocument/2006/math">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smtClean="0">
                            <a:latin typeface="Cambria Math" charset="0"/>
                          </a:rPr>
                          <m:t>𝒌</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charset="0"/>
                              </a:rPr>
                              <m:t>𝑖</m:t>
                            </m:r>
                          </m:sub>
                          <m:sup/>
                          <m:e>
                            <m:sSub>
                              <m:sSubPr>
                                <m:ctrlPr>
                                  <a:rPr lang="en-US" sz="2600" i="1">
                                    <a:latin typeface="Cambria Math" panose="02040503050406030204" pitchFamily="18"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panose="02040503050406030204" pitchFamily="18" charset="0"/>
                          </a:rPr>
                        </m:ctrlPr>
                      </m:naryPr>
                      <m:sub>
                        <m:r>
                          <a:rPr lang="en-US" sz="2600" b="1" i="1" smtClean="0">
                            <a:latin typeface="Cambria Math" charset="0"/>
                          </a:rPr>
                          <m:t>𝒍</m:t>
                        </m:r>
                      </m:sub>
                      <m:sup/>
                      <m:e>
                        <m:sSub>
                          <m:sSubPr>
                            <m:ctrlPr>
                              <a:rPr lang="en-US" sz="2600" i="1">
                                <a:latin typeface="Cambria Math" panose="02040503050406030204" pitchFamily="18"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charset="0"/>
                              </a:rPr>
                              <m:t>𝑖</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p>
              <a:p>
                <a:pPr marL="0" indent="0">
                  <a:buNone/>
                </a:pPr>
                <a:r>
                  <a:rPr lang="en-US" sz="2400" dirty="0"/>
                  <a:t>          </a:t>
                </a:r>
                <a14:m>
                  <m:oMath xmlns:m="http://schemas.openxmlformats.org/officeDocument/2006/math">
                    <m:d>
                      <m:dPr>
                        <m:begChr m:val="["/>
                        <m:endChr m:val="]"/>
                        <m:ctrlPr>
                          <a:rPr lang="uk-UA" sz="2400" i="1" smtClean="0">
                            <a:latin typeface="Cambria Math" panose="02040503050406030204" pitchFamily="18" charset="0"/>
                          </a:rPr>
                        </m:ctrlPr>
                      </m:dPr>
                      <m:e>
                        <m:eqArr>
                          <m:eqArrPr>
                            <m:ctrlPr>
                              <a:rPr lang="cs-CZ" sz="2400" i="1" smtClean="0">
                                <a:latin typeface="Cambria Math" panose="02040503050406030204" pitchFamily="18" charset="0"/>
                              </a:rPr>
                            </m:ctrlPr>
                          </m:eqArrPr>
                          <m:e>
                            <m:m>
                              <m:mPr>
                                <m:mcs>
                                  <m:mc>
                                    <m:mcPr>
                                      <m:count m:val="1"/>
                                      <m:mcJc m:val="center"/>
                                    </m:mcPr>
                                  </m:mc>
                                </m:mcs>
                                <m:ctrlPr>
                                  <a:rPr lang="cs-CZ"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panose="02040503050406030204" pitchFamily="18"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panose="02040503050406030204" pitchFamily="18" charset="0"/>
                          </a:rPr>
                        </m:ctrlPr>
                      </m:dPr>
                      <m:e>
                        <m:eqArr>
                          <m:eqArrPr>
                            <m:ctrlPr>
                              <a:rPr lang="cs-CZ" sz="2400" i="1">
                                <a:latin typeface="Cambria Math" panose="02040503050406030204" pitchFamily="18" charset="0"/>
                              </a:rPr>
                            </m:ctrlPr>
                          </m:eqArrPr>
                          <m:e>
                            <m:m>
                              <m:mPr>
                                <m:mcs>
                                  <m:mc>
                                    <m:mcPr>
                                      <m:count m:val="1"/>
                                      <m:mcJc m:val="center"/>
                                    </m:mcPr>
                                  </m:mc>
                                </m:mcs>
                                <m:ctrlPr>
                                  <a:rPr lang="cs-CZ" sz="2400" i="1">
                                    <a:latin typeface="Cambria Math" panose="02040503050406030204" pitchFamily="18" charset="0"/>
                                  </a:rPr>
                                </m:ctrlPr>
                              </m:mPr>
                              <m:mr>
                                <m:e>
                                  <m:nary>
                                    <m:naryPr>
                                      <m:chr m:val="∑"/>
                                      <m:supHide m:val="on"/>
                                      <m:ctrlPr>
                                        <a:rPr lang="en-US" sz="2400" i="1">
                                          <a:latin typeface="Cambria Math" panose="02040503050406030204" pitchFamily="18" charset="0"/>
                                        </a:rPr>
                                      </m:ctrlPr>
                                    </m:naryPr>
                                    <m:sub>
                                      <m:r>
                                        <a:rPr lang="en-US" sz="2400" i="1" smtClean="0">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MEMM </a:t>
            </a:r>
            <a:r>
              <a:rPr lang="en-US" dirty="0" err="1"/>
              <a:t>v.s</a:t>
            </a:r>
            <a:r>
              <a:rPr lang="en-US" dirty="0"/>
              <a:t>. CRF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a:latin typeface="Cambria Math" charset="0"/>
                  </a:rPr>
                  <a:t>Score function can be the same:</a:t>
                </a:r>
                <a:br>
                  <a:rPr lang="en-US" sz="2600" i="1" dirty="0">
                    <a:latin typeface="Cambria Math" charset="0"/>
                  </a:rPr>
                </a:b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a:t> </a:t>
                </a:r>
                <a:br>
                  <a:rPr lang="en-US" sz="2600" dirty="0"/>
                </a:br>
                <a14:m>
                  <m:oMath xmlns:m="http://schemas.openxmlformats.org/officeDocument/2006/math">
                    <m:r>
                      <a:rPr lang="en-US" sz="2400" b="1" i="1">
                        <a:latin typeface="Cambria Math" charset="0"/>
                      </a:rPr>
                      <m:t>=</m:t>
                    </m:r>
                    <m:nary>
                      <m:naryPr>
                        <m:chr m:val="∑"/>
                        <m:supHide m:val="on"/>
                        <m:ctrlPr>
                          <a:rPr lang="en-US" sz="2400" b="1" i="1" smtClean="0">
                            <a:latin typeface="Cambria Math" panose="02040503050406030204" pitchFamily="18"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a:t> </a:t>
                </a:r>
              </a:p>
              <a:p>
                <a:r>
                  <a:rPr lang="en-US" sz="2600" dirty="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panose="02040503050406030204" pitchFamily="18"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panose="02040503050406030204" pitchFamily="18" charset="0"/>
                          </a:rPr>
                        </m:ctrlPr>
                      </m:fPr>
                      <m:num>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nary>
                              <m:naryPr>
                                <m:chr m:val="∑"/>
                                <m:supHide m:val="on"/>
                                <m:ctrlPr>
                                  <a:rPr lang="en-US" sz="2600" i="1">
                                    <a:latin typeface="Cambria Math" panose="02040503050406030204" pitchFamily="18" charset="0"/>
                                  </a:rPr>
                                </m:ctrlPr>
                              </m:naryPr>
                              <m:sub>
                                <m:r>
                                  <a:rPr lang="en-US" sz="2600" i="1">
                                    <a:solidFill>
                                      <a:srgbClr val="FF0000"/>
                                    </a:solidFill>
                                    <a:latin typeface="Cambria Math" charset="0"/>
                                  </a:rPr>
                                  <m:t>𝑡</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d>
                                          <m:dPr>
                                            <m:ctrlPr>
                                              <a:rPr lang="en-US" sz="2600" i="1">
                                                <a:latin typeface="Cambria Math" panose="02040503050406030204" pitchFamily="18"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a:t> </a:t>
                </a:r>
              </a:p>
              <a:p>
                <a:r>
                  <a:rPr lang="en-US" sz="2600" dirty="0"/>
                  <a:t>CRF:</a:t>
                </a:r>
              </a:p>
              <a:p>
                <a:pPr marL="0" indent="0">
                  <a:buNone/>
                </a:pPr>
                <a14:m>
                  <m:oMath xmlns:m="http://schemas.openxmlformats.org/officeDocument/2006/math">
                    <m:r>
                      <a:rPr lang="en-US" sz="2600" i="1">
                        <a:latin typeface="Cambria Math" charset="0"/>
                      </a:rPr>
                      <m:t>𝑃</m:t>
                    </m:r>
                    <m:d>
                      <m:dPr>
                        <m:ctrlPr>
                          <a:rPr lang="en-US" sz="2600" i="1">
                            <a:latin typeface="Cambria Math" panose="02040503050406030204" pitchFamily="18"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panose="02040503050406030204" pitchFamily="18" charset="0"/>
                          </a:rPr>
                        </m:ctrlPr>
                      </m:fPr>
                      <m:num>
                        <m:func>
                          <m:funcPr>
                            <m:ctrlPr>
                              <a:rPr lang="en-US" sz="2600" b="0" i="1" smtClean="0">
                                <a:latin typeface="Cambria Math" panose="02040503050406030204" pitchFamily="18"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panose="02040503050406030204" pitchFamily="18"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panose="02040503050406030204" pitchFamily="18" charset="0"/>
                              </a:rPr>
                            </m:ctrlPr>
                          </m:naryPr>
                          <m:sub>
                            <m:r>
                              <a:rPr lang="en-US" sz="2600" b="1" i="1" smtClean="0">
                                <a:solidFill>
                                  <a:srgbClr val="3C58AD"/>
                                </a:solidFill>
                                <a:latin typeface="Cambria Math" charset="0"/>
                              </a:rPr>
                              <m:t>𝒕</m:t>
                            </m:r>
                          </m:sub>
                          <m:sup/>
                          <m:e>
                            <m:func>
                              <m:funcPr>
                                <m:ctrlPr>
                                  <a:rPr lang="en-US" sz="2600" b="0" i="1" smtClean="0">
                                    <a:latin typeface="Cambria Math" panose="02040503050406030204" pitchFamily="18" charset="0"/>
                                  </a:rPr>
                                </m:ctrlPr>
                              </m:funcPr>
                              <m:fName>
                                <m:r>
                                  <m:rPr>
                                    <m:sty m:val="p"/>
                                  </m:rPr>
                                  <a:rPr lang="en-US" sz="2600" b="0" i="0" smtClean="0">
                                    <a:latin typeface="Cambria Math" charset="0"/>
                                  </a:rPr>
                                  <m:t>exp</m:t>
                                </m:r>
                              </m:fName>
                              <m:e>
                                <m:d>
                                  <m:dPr>
                                    <m:ctrlPr>
                                      <a:rPr lang="en-US" sz="2600" b="0" i="1" smtClean="0">
                                        <a:latin typeface="Cambria Math" panose="02040503050406030204" pitchFamily="18" charset="0"/>
                                      </a:rPr>
                                    </m:ctrlPr>
                                  </m:dPr>
                                  <m:e>
                                    <m:r>
                                      <a:rPr lang="en-US" sz="2600" b="0" i="1" smtClean="0">
                                        <a:latin typeface="Cambria Math" charset="0"/>
                                      </a:rPr>
                                      <m:t>𝑆</m:t>
                                    </m:r>
                                    <m:d>
                                      <m:dPr>
                                        <m:ctrlPr>
                                          <a:rPr lang="en-US" sz="2600" b="0" i="1" smtClean="0">
                                            <a:latin typeface="Cambria Math" panose="02040503050406030204" pitchFamily="18"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panose="02040503050406030204" pitchFamily="18" charset="0"/>
                          </a:rPr>
                        </m:ctrlPr>
                      </m:fPr>
                      <m:num>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panose="02040503050406030204" pitchFamily="18"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a:t>Like in the previous slide, we can rearrange </a:t>
            </a:r>
            <a:r>
              <a:rPr lang="en-US"/>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a:t>Locally normalized</a:t>
            </a:r>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a:t>globally normalized</a:t>
            </a:r>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a:t>
            </a:r>
            <a:r>
              <a:rPr lang="en-US" dirty="0" err="1"/>
              <a:t>v.s</a:t>
            </a:r>
            <a:r>
              <a:rPr lang="en-US" dirty="0"/>
              <a:t>. MEMM </a:t>
            </a:r>
            <a:r>
              <a:rPr lang="en-US" dirty="0" err="1"/>
              <a:t>v.s</a:t>
            </a:r>
            <a:r>
              <a:rPr lang="en-US" dirty="0"/>
              <a:t>. CRF</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68</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a:solidFill>
                  <a:srgbClr val="3C58AD"/>
                </a:solidFill>
              </a:rPr>
              <a:t>P(X,Y)</a:t>
            </a: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a:ea typeface="新細明體" pitchFamily="18" charset="-120"/>
              </a:rPr>
              <a:t>Inference</a:t>
            </a:r>
            <a:endParaRPr lang="en-US" sz="1600" dirty="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a:solidFill>
                      <a:srgbClr val="000000"/>
                    </a:solidFill>
                  </a:rPr>
                  <a:t>Find the </a:t>
                </a:r>
                <a:r>
                  <a:rPr lang="en-US" sz="3000" dirty="0">
                    <a:solidFill>
                      <a:srgbClr val="FF0000"/>
                    </a:solidFill>
                  </a:rPr>
                  <a:t>best</a:t>
                </a:r>
                <a:r>
                  <a:rPr lang="en-US" sz="3000" dirty="0">
                    <a:solidFill>
                      <a:srgbClr val="000000"/>
                    </a:solidFill>
                  </a:rPr>
                  <a:t> scoring output given the model</a:t>
                </a:r>
              </a:p>
              <a:p>
                <a:pPr marL="0" indent="0">
                  <a:buNone/>
                </a:pPr>
                <a:r>
                  <a:rPr lang="en-US" sz="3000" dirty="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panose="02040503050406030204" pitchFamily="18"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a:solidFill>
                    <a:srgbClr val="000000"/>
                  </a:solidFill>
                </a:endParaRPr>
              </a:p>
              <a:p>
                <a:r>
                  <a:rPr lang="en-US" sz="3000" dirty="0">
                    <a:solidFill>
                      <a:srgbClr val="000000"/>
                    </a:solidFill>
                  </a:rPr>
                  <a:t>Output space is usually </a:t>
                </a:r>
                <a:r>
                  <a:rPr lang="en-US" sz="3000" dirty="0">
                    <a:solidFill>
                      <a:srgbClr val="0070C0"/>
                    </a:solidFill>
                  </a:rPr>
                  <a:t>exponentially</a:t>
                </a:r>
                <a:r>
                  <a:rPr lang="en-US" sz="3000" dirty="0">
                    <a:solidFill>
                      <a:srgbClr val="000000"/>
                    </a:solidFill>
                  </a:rPr>
                  <a:t> large</a:t>
                </a:r>
              </a:p>
              <a:p>
                <a:r>
                  <a:rPr lang="en-US" sz="3000" dirty="0">
                    <a:solidFill>
                      <a:srgbClr val="000000"/>
                    </a:solidFill>
                  </a:rPr>
                  <a:t>Inference algorithms:</a:t>
                </a:r>
              </a:p>
              <a:p>
                <a:pPr lvl="1"/>
                <a:r>
                  <a:rPr lang="en-US" sz="2800" b="0" dirty="0">
                    <a:solidFill>
                      <a:srgbClr val="000000"/>
                    </a:solidFill>
                  </a:rPr>
                  <a:t> </a:t>
                </a:r>
                <a:r>
                  <a:rPr lang="en-US" sz="2800" b="0" dirty="0">
                    <a:solidFill>
                      <a:srgbClr val="0070C0"/>
                    </a:solidFill>
                  </a:rPr>
                  <a:t>Specific</a:t>
                </a:r>
                <a:r>
                  <a:rPr lang="en-US" sz="2800" b="0" dirty="0">
                    <a:solidFill>
                      <a:srgbClr val="000000"/>
                    </a:solidFill>
                  </a:rPr>
                  <a:t>: e.g., Viterbi (linear chain)</a:t>
                </a:r>
              </a:p>
              <a:p>
                <a:pPr lvl="1"/>
                <a:r>
                  <a:rPr lang="en-US" sz="2800" b="0" dirty="0">
                    <a:solidFill>
                      <a:srgbClr val="000000"/>
                    </a:solidFill>
                  </a:rPr>
                  <a:t> </a:t>
                </a:r>
                <a:r>
                  <a:rPr lang="en-US" sz="2800" b="0" dirty="0">
                    <a:solidFill>
                      <a:srgbClr val="0070C0"/>
                    </a:solidFill>
                  </a:rPr>
                  <a:t>General</a:t>
                </a:r>
                <a:r>
                  <a:rPr lang="en-US" sz="2800" b="0" dirty="0">
                    <a:solidFill>
                      <a:srgbClr val="000000"/>
                    </a:solidFill>
                  </a:rPr>
                  <a:t>: Integer linear programming (ILP)</a:t>
                </a:r>
              </a:p>
              <a:p>
                <a:pPr lvl="1"/>
                <a:r>
                  <a:rPr lang="en-US" sz="2800" b="0" dirty="0">
                    <a:solidFill>
                      <a:srgbClr val="000000"/>
                    </a:solidFill>
                  </a:rPr>
                  <a:t> </a:t>
                </a:r>
                <a:r>
                  <a:rPr lang="en-US" sz="2800" b="0" dirty="0">
                    <a:solidFill>
                      <a:srgbClr val="0070C0"/>
                    </a:solidFill>
                  </a:rPr>
                  <a:t>Approximate</a:t>
                </a:r>
                <a:r>
                  <a:rPr lang="en-US" sz="2800" b="0" dirty="0">
                    <a:solidFill>
                      <a:srgbClr val="000000"/>
                    </a:solidFill>
                  </a:rPr>
                  <a:t> inference algorithms: </a:t>
                </a:r>
                <a:br>
                  <a:rPr lang="en-US" sz="2800" b="0" dirty="0">
                    <a:solidFill>
                      <a:srgbClr val="000000"/>
                    </a:solidFill>
                  </a:rPr>
                </a:br>
                <a:r>
                  <a:rPr lang="en-US" sz="2800" b="0" dirty="0">
                    <a:solidFill>
                      <a:srgbClr val="000000"/>
                    </a:solidFill>
                  </a:rPr>
                  <a:t> e.g., belief propagation, dual decomposition</a:t>
                </a:r>
              </a:p>
              <a:p>
                <a:pPr marL="457200" lvl="1" indent="0">
                  <a:lnSpc>
                    <a:spcPct val="150000"/>
                  </a:lnSpc>
                  <a:buNone/>
                </a:pPr>
                <a:r>
                  <a:rPr lang="en-US" sz="3000" dirty="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a:t>(stochastic) gradient updates</a:t>
            </a:r>
          </a:p>
        </p:txBody>
      </p:sp>
    </p:spTree>
    <p:extLst>
      <p:ext uri="{BB962C8B-B14F-4D97-AF65-F5344CB8AC3E}">
        <p14:creationId xmlns:p14="http://schemas.microsoft.com/office/powerpoint/2010/main" val="92002940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Structured Perceptron	</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a:t>Goal: </a:t>
                </a:r>
                <a:r>
                  <a:rPr lang="en-US" sz="2600" dirty="0">
                    <a:latin typeface="Cambria Math" charset="0"/>
                  </a:rPr>
                  <a:t>we want the score to the correct answer </a:t>
                </a: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panose="02040503050406030204" pitchFamily="18"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panose="02040503050406030204" pitchFamily="18"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panose="02040503050406030204" pitchFamily="18"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a:t>Let </a:t>
                </a:r>
                <a14:m>
                  <m:oMath xmlns:m="http://schemas.openxmlformats.org/officeDocument/2006/math">
                    <m:r>
                      <m:rPr>
                        <m:sty m:val="p"/>
                      </m:rPr>
                      <a:rPr lang="en-US" sz="2600" b="0" i="0" smtClean="0">
                        <a:latin typeface="Cambria Math" charset="0"/>
                      </a:rPr>
                      <m:t>S</m:t>
                    </m:r>
                    <m:d>
                      <m:dPr>
                        <m:ctrlPr>
                          <a:rPr lang="en-US" sz="2600" b="0" i="1" smtClean="0">
                            <a:latin typeface="Cambria Math" panose="02040503050406030204" pitchFamily="18"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a:p>
              <a:p>
                <a:r>
                  <a:rPr lang="en-US" sz="2600" dirty="0"/>
                  <a:t>Give training data </a:t>
                </a:r>
                <a14:m>
                  <m:oMath xmlns:m="http://schemas.openxmlformats.org/officeDocument/2006/math">
                    <m:r>
                      <a:rPr lang="en-US" sz="2600" b="0" i="0" smtClean="0">
                        <a:latin typeface="Cambria Math" charset="0"/>
                      </a:rPr>
                      <m:t>{</m:t>
                    </m:r>
                    <m:sSub>
                      <m:sSubPr>
                        <m:ctrlPr>
                          <a:rPr lang="en-US" sz="2600" b="1" i="1" smtClean="0">
                            <a:latin typeface="Cambria Math" panose="02040503050406030204" pitchFamily="18"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panose="02040503050406030204" pitchFamily="18"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a:p>
              <a:p>
                <a:r>
                  <a:rPr lang="en-US" sz="2600" dirty="0"/>
                  <a:t>Loop until converge</a:t>
                </a:r>
              </a:p>
              <a:p>
                <a:pPr lvl="1"/>
                <a:r>
                  <a:rPr lang="en-US" dirty="0"/>
                  <a:t>For </a:t>
                </a:r>
                <a:r>
                  <a:rPr lang="en-US" dirty="0" err="1"/>
                  <a:t>i</a:t>
                </a:r>
                <a:r>
                  <a:rPr lang="en-US" dirty="0"/>
                  <a:t> = 1</a:t>
                </a:r>
                <a:r>
                  <a:rPr lang="is-IS" dirty="0"/>
                  <a:t>…N</a:t>
                </a:r>
              </a:p>
              <a:p>
                <a:pPr lvl="2"/>
                <a:r>
                  <a:rPr lang="is-IS" sz="2600" dirty="0"/>
                  <a:t>Let </a:t>
                </a:r>
                <a14:m>
                  <m:oMath xmlns:m="http://schemas.openxmlformats.org/officeDocument/2006/math">
                    <m:sSup>
                      <m:sSupPr>
                        <m:ctrlPr>
                          <a:rPr lang="en-US" sz="2600" b="0" i="1" smtClean="0">
                            <a:latin typeface="Cambria Math" panose="02040503050406030204" pitchFamily="18"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panose="02040503050406030204" pitchFamily="18" charset="0"/>
                          </a:rPr>
                        </m:ctrlPr>
                      </m:funcPr>
                      <m:fName>
                        <m:r>
                          <m:rPr>
                            <m:sty m:val="p"/>
                          </m:rPr>
                          <a:rPr lang="en-US" sz="2600" b="0" i="0" smtClean="0">
                            <a:latin typeface="Cambria Math" charset="0"/>
                          </a:rPr>
                          <m:t>arg</m:t>
                        </m:r>
                      </m:fName>
                      <m:e>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a:p>
              <a:p>
                <a:pPr lvl="2"/>
                <a:r>
                  <a:rPr lang="en-US" sz="2600" dirty="0"/>
                  <a:t>If </a:t>
                </a:r>
                <a14:m>
                  <m:oMath xmlns:m="http://schemas.openxmlformats.org/officeDocument/2006/math">
                    <m:sSup>
                      <m:sSupPr>
                        <m:ctrlPr>
                          <a:rPr lang="en-US" sz="2600" i="1">
                            <a:latin typeface="Cambria Math" panose="02040503050406030204" pitchFamily="18"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panose="02040503050406030204" pitchFamily="18"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panose="02040503050406030204" pitchFamily="18" charset="0"/>
                          </a:rPr>
                        </m:ctrlPr>
                      </m:dPr>
                      <m:e>
                        <m:sSup>
                          <m:sSupPr>
                            <m:ctrlPr>
                              <a:rPr lang="en-US" sz="2600" b="1" i="1" smtClean="0">
                                <a:latin typeface="Cambria Math" panose="02040503050406030204" pitchFamily="18"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a:solidFill>
                  <a:schemeClr val="accent2"/>
                </a:solidFill>
              </a:rPr>
              <a:t>PRODUCT RELEASE</a:t>
            </a:r>
          </a:p>
        </p:txBody>
      </p:sp>
      <p:sp>
        <p:nvSpPr>
          <p:cNvPr id="7"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r>
                        <a:rPr lang="en-US" dirty="0"/>
                        <a:t>Nintendo</a:t>
                      </a:r>
                    </a:p>
                  </a:txBody>
                  <a:tcPr/>
                </a:tc>
                <a:tc>
                  <a:txBody>
                    <a:bodyPr/>
                    <a:lstStyle/>
                    <a:p>
                      <a:r>
                        <a:rPr lang="en-US" dirty="0"/>
                        <a:t>3DS</a:t>
                      </a:r>
                    </a:p>
                  </a:txBody>
                  <a:tcPr/>
                </a:tc>
                <a:tc>
                  <a:txBody>
                    <a:bodyPr/>
                    <a:lstStyle/>
                    <a:p>
                      <a:r>
                        <a:rPr lang="en-US" dirty="0"/>
                        <a:t>March 27</a:t>
                      </a:r>
                    </a:p>
                  </a:txBody>
                  <a:tcPr/>
                </a:tc>
                <a:tc>
                  <a:txBody>
                    <a:bodyPr/>
                    <a:lstStyle/>
                    <a:p>
                      <a:r>
                        <a:rPr lang="en-US" dirty="0"/>
                        <a:t>$250</a:t>
                      </a:r>
                    </a:p>
                  </a:txBody>
                  <a:tcPr/>
                </a:tc>
                <a:tc>
                  <a:txBody>
                    <a:bodyPr/>
                    <a:lstStyle/>
                    <a:p>
                      <a:r>
                        <a:rPr lang="en-US" dirty="0"/>
                        <a:t>North America</a:t>
                      </a:r>
                    </a:p>
                  </a:txBody>
                  <a:tcPr/>
                </a:tc>
                <a:extLst>
                  <a:ext uri="{0D108BD9-81ED-4DB2-BD59-A6C34878D82A}">
                    <a16:rowId xmlns:a16="http://schemas.microsoft.com/office/drawing/2014/main" val="10001"/>
                  </a:ext>
                </a:extLst>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a:solidFill>
                  <a:schemeClr val="accent2"/>
                </a:solidFill>
              </a:rPr>
              <a:t>PRODUCT RELEASE</a:t>
            </a: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5932</TotalTime>
  <Words>3157</Words>
  <Application>Microsoft Macintosh PowerPoint</Application>
  <PresentationFormat>On-screen Show (4:3)</PresentationFormat>
  <Paragraphs>783</Paragraphs>
  <Slides>71</Slides>
  <Notes>16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 Unicode MS</vt:lpstr>
      <vt:lpstr>新細明體</vt:lpstr>
      <vt:lpstr>宋体</vt:lpstr>
      <vt:lpstr>Arial</vt:lpstr>
      <vt:lpstr>Calibri</vt:lpstr>
      <vt:lpstr>Cambria Math</vt:lpstr>
      <vt:lpstr>Mangal</vt:lpstr>
      <vt:lpstr>Matura MT Script Capitals</vt:lpstr>
      <vt:lpstr>Times New Roman</vt:lpstr>
      <vt:lpstr>Verdana</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Graph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Tagging the input</vt:lpstr>
      <vt:lpstr>Conditional Random Field</vt:lpstr>
      <vt:lpstr>Design features</vt:lpstr>
      <vt:lpstr>General Idea</vt:lpstr>
      <vt:lpstr>Log-linear model</vt:lpstr>
      <vt:lpstr>MEMM v.s. CRF</vt:lpstr>
      <vt:lpstr>HMM v.s. MEMM v.s. CRF</vt:lpstr>
      <vt:lpstr>Inference</vt:lpstr>
      <vt:lpstr>Learning Structured Models</vt:lpstr>
      <vt:lpstr>Example: Structured Perceptron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Bashar Alhafni</cp:lastModifiedBy>
  <cp:revision>105</cp:revision>
  <dcterms:created xsi:type="dcterms:W3CDTF">2017-10-15T23:53:30Z</dcterms:created>
  <dcterms:modified xsi:type="dcterms:W3CDTF">2018-11-09T01:46:23Z</dcterms:modified>
</cp:coreProperties>
</file>